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8" r:id="rId3"/>
    <p:sldId id="261" r:id="rId4"/>
    <p:sldId id="262" r:id="rId5"/>
    <p:sldId id="260" r:id="rId6"/>
    <p:sldId id="263" r:id="rId7"/>
    <p:sldId id="264" r:id="rId8"/>
    <p:sldId id="265" r:id="rId9"/>
    <p:sldId id="267" r:id="rId10"/>
    <p:sldId id="268" r:id="rId11"/>
    <p:sldId id="269" r:id="rId12"/>
    <p:sldId id="270" r:id="rId13"/>
    <p:sldId id="271" r:id="rId14"/>
    <p:sldId id="272" r:id="rId15"/>
    <p:sldId id="273" r:id="rId16"/>
    <p:sldId id="274" r:id="rId17"/>
    <p:sldId id="259" r:id="rId18"/>
    <p:sldId id="275" r:id="rId19"/>
    <p:sldId id="277"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3670DE1-7BA5-45F2-A940-A22FDB9EA280}" type="datetimeFigureOut">
              <a:rPr lang="pl-PL" smtClean="0"/>
              <a:t>16.04.2021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82AA78-2C0B-41E4-8383-A794558D2979}"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88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3670DE1-7BA5-45F2-A940-A22FDB9EA280}" type="datetimeFigureOut">
              <a:rPr lang="pl-PL" smtClean="0"/>
              <a:t>16.04.2021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82AA78-2C0B-41E4-8383-A794558D2979}" type="slidenum">
              <a:rPr lang="pl-PL" smtClean="0"/>
              <a:t>‹#›</a:t>
            </a:fld>
            <a:endParaRPr lang="pl-PL"/>
          </a:p>
        </p:txBody>
      </p:sp>
    </p:spTree>
    <p:extLst>
      <p:ext uri="{BB962C8B-B14F-4D97-AF65-F5344CB8AC3E}">
        <p14:creationId xmlns:p14="http://schemas.microsoft.com/office/powerpoint/2010/main" val="182429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3670DE1-7BA5-45F2-A940-A22FDB9EA280}" type="datetimeFigureOut">
              <a:rPr lang="pl-PL" smtClean="0"/>
              <a:t>16.04.2021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82AA78-2C0B-41E4-8383-A794558D2979}" type="slidenum">
              <a:rPr lang="pl-PL" smtClean="0"/>
              <a:t>‹#›</a:t>
            </a:fld>
            <a:endParaRPr lang="pl-PL"/>
          </a:p>
        </p:txBody>
      </p:sp>
    </p:spTree>
    <p:extLst>
      <p:ext uri="{BB962C8B-B14F-4D97-AF65-F5344CB8AC3E}">
        <p14:creationId xmlns:p14="http://schemas.microsoft.com/office/powerpoint/2010/main" val="90354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3670DE1-7BA5-45F2-A940-A22FDB9EA280}" type="datetimeFigureOut">
              <a:rPr lang="pl-PL" smtClean="0"/>
              <a:t>16.04.2021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82AA78-2C0B-41E4-8383-A794558D2979}" type="slidenum">
              <a:rPr lang="pl-PL" smtClean="0"/>
              <a:t>‹#›</a:t>
            </a:fld>
            <a:endParaRPr lang="pl-PL"/>
          </a:p>
        </p:txBody>
      </p:sp>
    </p:spTree>
    <p:extLst>
      <p:ext uri="{BB962C8B-B14F-4D97-AF65-F5344CB8AC3E}">
        <p14:creationId xmlns:p14="http://schemas.microsoft.com/office/powerpoint/2010/main" val="267429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3670DE1-7BA5-45F2-A940-A22FDB9EA280}" type="datetimeFigureOut">
              <a:rPr lang="pl-PL" smtClean="0"/>
              <a:t>16.04.2021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82AA78-2C0B-41E4-8383-A794558D2979}"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98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3670DE1-7BA5-45F2-A940-A22FDB9EA280}" type="datetimeFigureOut">
              <a:rPr lang="pl-PL" smtClean="0"/>
              <a:t>16.04.2021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482AA78-2C0B-41E4-8383-A794558D2979}" type="slidenum">
              <a:rPr lang="pl-PL" smtClean="0"/>
              <a:t>‹#›</a:t>
            </a:fld>
            <a:endParaRPr lang="pl-PL"/>
          </a:p>
        </p:txBody>
      </p:sp>
    </p:spTree>
    <p:extLst>
      <p:ext uri="{BB962C8B-B14F-4D97-AF65-F5344CB8AC3E}">
        <p14:creationId xmlns:p14="http://schemas.microsoft.com/office/powerpoint/2010/main" val="107130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97280" y="2582334"/>
            <a:ext cx="493776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17920" y="2582334"/>
            <a:ext cx="493776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3670DE1-7BA5-45F2-A940-A22FDB9EA280}" type="datetimeFigureOut">
              <a:rPr lang="pl-PL" smtClean="0"/>
              <a:t>16.04.2021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482AA78-2C0B-41E4-8383-A794558D2979}" type="slidenum">
              <a:rPr lang="pl-PL" smtClean="0"/>
              <a:t>‹#›</a:t>
            </a:fld>
            <a:endParaRPr lang="pl-PL"/>
          </a:p>
        </p:txBody>
      </p:sp>
    </p:spTree>
    <p:extLst>
      <p:ext uri="{BB962C8B-B14F-4D97-AF65-F5344CB8AC3E}">
        <p14:creationId xmlns:p14="http://schemas.microsoft.com/office/powerpoint/2010/main" val="356593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3670DE1-7BA5-45F2-A940-A22FDB9EA280}" type="datetimeFigureOut">
              <a:rPr lang="pl-PL" smtClean="0"/>
              <a:t>16.04.2021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482AA78-2C0B-41E4-8383-A794558D2979}" type="slidenum">
              <a:rPr lang="pl-PL" smtClean="0"/>
              <a:t>‹#›</a:t>
            </a:fld>
            <a:endParaRPr lang="pl-PL"/>
          </a:p>
        </p:txBody>
      </p:sp>
    </p:spTree>
    <p:extLst>
      <p:ext uri="{BB962C8B-B14F-4D97-AF65-F5344CB8AC3E}">
        <p14:creationId xmlns:p14="http://schemas.microsoft.com/office/powerpoint/2010/main" val="374446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670DE1-7BA5-45F2-A940-A22FDB9EA280}" type="datetimeFigureOut">
              <a:rPr lang="pl-PL" smtClean="0"/>
              <a:t>16.04.2021</a:t>
            </a:fld>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l-PL"/>
          </a:p>
        </p:txBody>
      </p:sp>
      <p:sp>
        <p:nvSpPr>
          <p:cNvPr id="9" name="Slide Number Placeholder 8"/>
          <p:cNvSpPr>
            <a:spLocks noGrp="1"/>
          </p:cNvSpPr>
          <p:nvPr>
            <p:ph type="sldNum" sz="quarter" idx="12"/>
          </p:nvPr>
        </p:nvSpPr>
        <p:spPr/>
        <p:txBody>
          <a:bodyPr/>
          <a:lstStyle/>
          <a:p>
            <a:fld id="{7482AA78-2C0B-41E4-8383-A794558D2979}" type="slidenum">
              <a:rPr lang="pl-PL" smtClean="0"/>
              <a:t>‹#›</a:t>
            </a:fld>
            <a:endParaRPr lang="pl-PL"/>
          </a:p>
        </p:txBody>
      </p:sp>
    </p:spTree>
    <p:extLst>
      <p:ext uri="{BB962C8B-B14F-4D97-AF65-F5344CB8AC3E}">
        <p14:creationId xmlns:p14="http://schemas.microsoft.com/office/powerpoint/2010/main" val="70829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3670DE1-7BA5-45F2-A940-A22FDB9EA280}" type="datetimeFigureOut">
              <a:rPr lang="pl-PL" smtClean="0"/>
              <a:t>16.04.2021</a:t>
            </a:fld>
            <a:endParaRPr lang="pl-P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82AA78-2C0B-41E4-8383-A794558D2979}" type="slidenum">
              <a:rPr lang="pl-PL" smtClean="0"/>
              <a:t>‹#›</a:t>
            </a:fld>
            <a:endParaRPr lang="pl-PL"/>
          </a:p>
        </p:txBody>
      </p:sp>
    </p:spTree>
    <p:extLst>
      <p:ext uri="{BB962C8B-B14F-4D97-AF65-F5344CB8AC3E}">
        <p14:creationId xmlns:p14="http://schemas.microsoft.com/office/powerpoint/2010/main" val="318757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3670DE1-7BA5-45F2-A940-A22FDB9EA280}" type="datetimeFigureOut">
              <a:rPr lang="pl-PL" smtClean="0"/>
              <a:t>16.04.2021</a:t>
            </a:fld>
            <a:endParaRPr lang="pl-P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82AA78-2C0B-41E4-8383-A794558D2979}" type="slidenum">
              <a:rPr lang="pl-PL" smtClean="0"/>
              <a:t>‹#›</a:t>
            </a:fld>
            <a:endParaRPr lang="pl-PL"/>
          </a:p>
        </p:txBody>
      </p:sp>
    </p:spTree>
    <p:extLst>
      <p:ext uri="{BB962C8B-B14F-4D97-AF65-F5344CB8AC3E}">
        <p14:creationId xmlns:p14="http://schemas.microsoft.com/office/powerpoint/2010/main" val="36549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3670DE1-7BA5-45F2-A940-A22FDB9EA280}" type="datetimeFigureOut">
              <a:rPr lang="pl-PL" smtClean="0"/>
              <a:t>16.04.2021</a:t>
            </a:fld>
            <a:endParaRPr lang="pl-P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l-P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82AA78-2C0B-41E4-8383-A794558D2979}" type="slidenum">
              <a:rPr lang="pl-PL" smtClean="0"/>
              <a:t>‹#›</a:t>
            </a:fld>
            <a:endParaRPr lang="pl-P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6355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6.jpg"/><Relationship Id="rId5" Type="http://schemas.microsoft.com/office/2007/relationships/hdphoto" Target="../media/hdphoto1.wdp"/><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http://www.carsekt.pl/baza-wiedzy/kornik-drukarz/" TargetMode="External"/><Relationship Id="rId2" Type="http://schemas.openxmlformats.org/officeDocument/2006/relationships/hyperlink" Target="http://www.msw-pttk.org.pl/dokumenty/parki_narodowe/biapn.html" TargetMode="External"/><Relationship Id="rId1" Type="http://schemas.openxmlformats.org/officeDocument/2006/relationships/slideLayout" Target="../slideLayouts/slideLayout2.xml"/><Relationship Id="rId5" Type="http://schemas.openxmlformats.org/officeDocument/2006/relationships/hyperlink" Target="https://pl.wikipedia.org/wiki/Puszcza_Bia%C5%82owieska" TargetMode="External"/><Relationship Id="rId4" Type="http://schemas.openxmlformats.org/officeDocument/2006/relationships/hyperlink" Target="https://kochampuszcze.pl/informacj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3912F5-348A-4B22-998D-0E5CA3056EED}"/>
              </a:ext>
            </a:extLst>
          </p:cNvPr>
          <p:cNvSpPr>
            <a:spLocks noGrp="1"/>
          </p:cNvSpPr>
          <p:nvPr>
            <p:ph type="ctrTitle"/>
          </p:nvPr>
        </p:nvSpPr>
        <p:spPr>
          <a:xfrm>
            <a:off x="-523782" y="758952"/>
            <a:ext cx="11788766" cy="1922104"/>
          </a:xfrm>
        </p:spPr>
        <p:txBody>
          <a:bodyPr>
            <a:normAutofit/>
          </a:bodyPr>
          <a:lstStyle/>
          <a:p>
            <a:pPr algn="ctr"/>
            <a:r>
              <a:rPr lang="pl-PL" sz="6000" b="1" dirty="0"/>
              <a:t>		Puszcza Białowieska </a:t>
            </a:r>
            <a:br>
              <a:rPr lang="pl-PL" sz="6000" b="1" dirty="0"/>
            </a:br>
            <a:r>
              <a:rPr lang="pl-PL" sz="6000" b="1" dirty="0"/>
              <a:t>	– ostatni taki las w Europie.</a:t>
            </a:r>
          </a:p>
        </p:txBody>
      </p:sp>
      <p:sp>
        <p:nvSpPr>
          <p:cNvPr id="3" name="Podtytuł 2">
            <a:extLst>
              <a:ext uri="{FF2B5EF4-FFF2-40B4-BE49-F238E27FC236}">
                <a16:creationId xmlns:a16="http://schemas.microsoft.com/office/drawing/2014/main" id="{B0C6DCFF-7395-4459-A382-95CD29357D1C}"/>
              </a:ext>
            </a:extLst>
          </p:cNvPr>
          <p:cNvSpPr>
            <a:spLocks noGrp="1"/>
          </p:cNvSpPr>
          <p:nvPr>
            <p:ph type="subTitle" idx="1"/>
          </p:nvPr>
        </p:nvSpPr>
        <p:spPr>
          <a:xfrm>
            <a:off x="1206583" y="3429000"/>
            <a:ext cx="10058400" cy="1143000"/>
          </a:xfrm>
        </p:spPr>
        <p:txBody>
          <a:bodyPr/>
          <a:lstStyle/>
          <a:p>
            <a:endParaRPr lang="pl-PL" dirty="0"/>
          </a:p>
        </p:txBody>
      </p:sp>
      <p:pic>
        <p:nvPicPr>
          <p:cNvPr id="5" name="Obraz 4">
            <a:extLst>
              <a:ext uri="{FF2B5EF4-FFF2-40B4-BE49-F238E27FC236}">
                <a16:creationId xmlns:a16="http://schemas.microsoft.com/office/drawing/2014/main" id="{BCF17CF2-DF36-4AEC-A54B-77B6264A4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814220"/>
            <a:ext cx="10167703" cy="3204840"/>
          </a:xfrm>
          <a:prstGeom prst="rect">
            <a:avLst/>
          </a:prstGeom>
        </p:spPr>
      </p:pic>
    </p:spTree>
    <p:extLst>
      <p:ext uri="{BB962C8B-B14F-4D97-AF65-F5344CB8AC3E}">
        <p14:creationId xmlns:p14="http://schemas.microsoft.com/office/powerpoint/2010/main" val="549790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EB28BDE9-BBA0-4443-896E-CB4179C0DEF7}"/>
              </a:ext>
            </a:extLst>
          </p:cNvPr>
          <p:cNvSpPr>
            <a:spLocks noGrp="1"/>
          </p:cNvSpPr>
          <p:nvPr>
            <p:ph type="title"/>
          </p:nvPr>
        </p:nvSpPr>
        <p:spPr>
          <a:xfrm>
            <a:off x="1606858" y="286603"/>
            <a:ext cx="9548822" cy="1450757"/>
          </a:xfrm>
        </p:spPr>
        <p:txBody>
          <a:bodyPr/>
          <a:lstStyle/>
          <a:p>
            <a:r>
              <a:rPr lang="pl-PL" dirty="0"/>
              <a:t>		</a:t>
            </a:r>
            <a:r>
              <a:rPr lang="pl-PL" b="1" u="sng" dirty="0"/>
              <a:t>Zagrożenia</a:t>
            </a:r>
            <a:br>
              <a:rPr lang="pl-PL" b="1" u="sng" dirty="0"/>
            </a:br>
            <a:r>
              <a:rPr lang="pl-PL" b="1" dirty="0"/>
              <a:t>      </a:t>
            </a:r>
            <a:r>
              <a:rPr lang="pl-PL" b="1" u="sng" dirty="0"/>
              <a:t>Puszczy Białowieskiej</a:t>
            </a:r>
          </a:p>
        </p:txBody>
      </p:sp>
      <p:sp>
        <p:nvSpPr>
          <p:cNvPr id="8" name="Symbol zastępczy zawartości 7">
            <a:extLst>
              <a:ext uri="{FF2B5EF4-FFF2-40B4-BE49-F238E27FC236}">
                <a16:creationId xmlns:a16="http://schemas.microsoft.com/office/drawing/2014/main" id="{CC9BEBEF-638A-4BE4-95BB-25B181FAEB98}"/>
              </a:ext>
            </a:extLst>
          </p:cNvPr>
          <p:cNvSpPr>
            <a:spLocks noGrp="1"/>
          </p:cNvSpPr>
          <p:nvPr>
            <p:ph idx="1"/>
          </p:nvPr>
        </p:nvSpPr>
        <p:spPr>
          <a:xfrm>
            <a:off x="1097280" y="1891744"/>
            <a:ext cx="9875520" cy="3977350"/>
          </a:xfrm>
        </p:spPr>
        <p:txBody>
          <a:bodyPr>
            <a:normAutofit fontScale="25000" lnSpcReduction="20000"/>
          </a:bodyPr>
          <a:lstStyle/>
          <a:p>
            <a:endParaRPr lang="pl-PL" sz="2100" dirty="0">
              <a:latin typeface="Tahoma" panose="020B0604030504040204" pitchFamily="34" charset="0"/>
              <a:ea typeface="Tahoma" panose="020B0604030504040204" pitchFamily="34" charset="0"/>
              <a:cs typeface="Tahoma" panose="020B0604030504040204" pitchFamily="34" charset="0"/>
            </a:endParaRPr>
          </a:p>
          <a:p>
            <a:r>
              <a:rPr lang="pl-PL" sz="6400" dirty="0">
                <a:latin typeface="Arial" panose="020B0604020202020204" pitchFamily="34" charset="0"/>
                <a:ea typeface="Tahoma" panose="020B0604030504040204" pitchFamily="34" charset="0"/>
                <a:cs typeface="Arial" panose="020B0604020202020204" pitchFamily="34" charset="0"/>
              </a:rPr>
              <a:t>Do głównych zagrożeń Puszczy Białowieskiej mających wpływ na stan                                                             flory i fauny oraz kondycje siedlisk przyrodniczych zalicza się między innymi:</a:t>
            </a:r>
          </a:p>
          <a:p>
            <a:pPr marL="0" lvl="0" indent="0" eaLnBrk="0" fontAlgn="base" hangingPunct="0">
              <a:lnSpc>
                <a:spcPct val="100000"/>
              </a:lnSpc>
              <a:spcBef>
                <a:spcPct val="0"/>
              </a:spcBef>
              <a:spcAft>
                <a:spcPct val="0"/>
              </a:spcAft>
              <a:buClrTx/>
              <a:buSzTx/>
              <a:buNone/>
            </a:pPr>
            <a:r>
              <a:rPr lang="pl-PL" altLang="pl-PL" sz="6400" dirty="0">
                <a:solidFill>
                  <a:schemeClr val="tx1"/>
                </a:solidFill>
                <a:latin typeface="Arial" panose="020B0604020202020204" pitchFamily="34" charset="0"/>
                <a:ea typeface="Tahoma" panose="020B0604030504040204" pitchFamily="34" charset="0"/>
                <a:cs typeface="Arial" panose="020B0604020202020204" pitchFamily="34" charset="0"/>
              </a:rPr>
              <a:t>- obniżanie się poziomu wód gruntowych, zwłaszcza w dolinach rzecznych </a:t>
            </a:r>
          </a:p>
          <a:p>
            <a:pPr marL="0" lvl="0" indent="0" eaLnBrk="0" fontAlgn="base" hangingPunct="0">
              <a:lnSpc>
                <a:spcPct val="100000"/>
              </a:lnSpc>
              <a:spcBef>
                <a:spcPct val="0"/>
              </a:spcBef>
              <a:spcAft>
                <a:spcPct val="0"/>
              </a:spcAft>
              <a:buClrTx/>
              <a:buSzTx/>
              <a:buNone/>
            </a:pPr>
            <a:r>
              <a:rPr lang="pl-PL" altLang="pl-PL" sz="6400" dirty="0">
                <a:solidFill>
                  <a:schemeClr val="tx1"/>
                </a:solidFill>
                <a:latin typeface="Arial" panose="020B0604020202020204" pitchFamily="34" charset="0"/>
                <a:ea typeface="Tahoma" panose="020B0604030504040204" pitchFamily="34" charset="0"/>
                <a:cs typeface="Arial" panose="020B0604020202020204" pitchFamily="34" charset="0"/>
              </a:rPr>
              <a:t>- zarastanie dolin rzecznych wskutek ich osuszenia i wstrzymania koszeń </a:t>
            </a:r>
          </a:p>
          <a:p>
            <a:pPr marL="0" lvl="0" indent="0" eaLnBrk="0" fontAlgn="base" hangingPunct="0">
              <a:lnSpc>
                <a:spcPct val="100000"/>
              </a:lnSpc>
              <a:spcBef>
                <a:spcPct val="0"/>
              </a:spcBef>
              <a:spcAft>
                <a:spcPct val="0"/>
              </a:spcAft>
              <a:buClrTx/>
              <a:buSzTx/>
              <a:buNone/>
            </a:pPr>
            <a:r>
              <a:rPr lang="pl-PL" altLang="pl-PL" sz="6400" dirty="0">
                <a:solidFill>
                  <a:schemeClr val="tx1"/>
                </a:solidFill>
                <a:latin typeface="Arial" panose="020B0604020202020204" pitchFamily="34" charset="0"/>
                <a:ea typeface="Tahoma" panose="020B0604030504040204" pitchFamily="34" charset="0"/>
                <a:cs typeface="Arial" panose="020B0604020202020204" pitchFamily="34" charset="0"/>
              </a:rPr>
              <a:t>- izolacje kompleksu względem innych dużych obszarów leśnych (brak korytarzy ekologicznych) </a:t>
            </a:r>
          </a:p>
          <a:p>
            <a:pPr marL="0" lvl="0" indent="0" eaLnBrk="0" fontAlgn="base" hangingPunct="0">
              <a:lnSpc>
                <a:spcPct val="100000"/>
              </a:lnSpc>
              <a:spcBef>
                <a:spcPct val="0"/>
              </a:spcBef>
              <a:spcAft>
                <a:spcPct val="0"/>
              </a:spcAft>
              <a:buClrTx/>
              <a:buSzTx/>
              <a:buNone/>
            </a:pPr>
            <a:r>
              <a:rPr lang="pl-PL" altLang="pl-PL" sz="6400" dirty="0">
                <a:solidFill>
                  <a:schemeClr val="tx1"/>
                </a:solidFill>
                <a:latin typeface="Arial" panose="020B0604020202020204" pitchFamily="34" charset="0"/>
                <a:ea typeface="Tahoma" panose="020B0604030504040204" pitchFamily="34" charset="0"/>
                <a:cs typeface="Arial" panose="020B0604020202020204" pitchFamily="34" charset="0"/>
              </a:rPr>
              <a:t>-zmniejszanie się powierzchni i rozdrobnienie starych drzewostanów oraz pozyskiwanie drewna w drzewostanach bagiennych </a:t>
            </a:r>
          </a:p>
          <a:p>
            <a:pPr marL="0" lvl="0" indent="0" eaLnBrk="0" fontAlgn="base" hangingPunct="0">
              <a:lnSpc>
                <a:spcPct val="100000"/>
              </a:lnSpc>
              <a:spcBef>
                <a:spcPct val="0"/>
              </a:spcBef>
              <a:spcAft>
                <a:spcPct val="0"/>
              </a:spcAft>
              <a:buClrTx/>
              <a:buSzTx/>
              <a:buNone/>
            </a:pPr>
            <a:r>
              <a:rPr lang="pl-PL" altLang="pl-PL" sz="6400" dirty="0">
                <a:solidFill>
                  <a:schemeClr val="tx1"/>
                </a:solidFill>
                <a:latin typeface="Arial" panose="020B0604020202020204" pitchFamily="34" charset="0"/>
                <a:ea typeface="Tahoma" panose="020B0604030504040204" pitchFamily="34" charset="0"/>
                <a:cs typeface="Arial" panose="020B0604020202020204" pitchFamily="34" charset="0"/>
              </a:rPr>
              <a:t>- usuwanie martwych i zamierających drzew oraz niedostateczna ilość żywych drzew dziuplastych </a:t>
            </a:r>
          </a:p>
          <a:p>
            <a:pPr marL="0" lvl="0" indent="0" eaLnBrk="0" fontAlgn="base" hangingPunct="0">
              <a:lnSpc>
                <a:spcPct val="100000"/>
              </a:lnSpc>
              <a:spcBef>
                <a:spcPct val="0"/>
              </a:spcBef>
              <a:spcAft>
                <a:spcPct val="0"/>
              </a:spcAft>
              <a:buClrTx/>
              <a:buSzTx/>
              <a:buNone/>
            </a:pPr>
            <a:r>
              <a:rPr lang="pl-PL" altLang="pl-PL" sz="6400" dirty="0">
                <a:solidFill>
                  <a:schemeClr val="tx1"/>
                </a:solidFill>
                <a:latin typeface="Arial" panose="020B0604020202020204" pitchFamily="34" charset="0"/>
                <a:ea typeface="Tahoma" panose="020B0604030504040204" pitchFamily="34" charset="0"/>
                <a:cs typeface="Arial" panose="020B0604020202020204" pitchFamily="34" charset="0"/>
              </a:rPr>
              <a:t>- usuwanie próchnowisk lub ich konserwacja przy pomocy środków chemicznych </a:t>
            </a:r>
          </a:p>
          <a:p>
            <a:pPr marL="0" lvl="0" indent="0" eaLnBrk="0" fontAlgn="base" hangingPunct="0">
              <a:lnSpc>
                <a:spcPct val="100000"/>
              </a:lnSpc>
              <a:spcBef>
                <a:spcPct val="0"/>
              </a:spcBef>
              <a:spcAft>
                <a:spcPct val="0"/>
              </a:spcAft>
              <a:buClrTx/>
              <a:buSzTx/>
              <a:buNone/>
            </a:pPr>
            <a:r>
              <a:rPr lang="pl-PL" altLang="pl-PL" sz="6400" dirty="0">
                <a:solidFill>
                  <a:schemeClr val="tx1"/>
                </a:solidFill>
                <a:latin typeface="Arial" panose="020B0604020202020204" pitchFamily="34" charset="0"/>
                <a:ea typeface="Tahoma" panose="020B0604030504040204" pitchFamily="34" charset="0"/>
                <a:cs typeface="Arial" panose="020B0604020202020204" pitchFamily="34" charset="0"/>
              </a:rPr>
              <a:t>-zaniechanie koszenia łąk oraz wypasu na polanach śródleśnych (w konsekwencji ich zarastanie) lub zbyt intensywna gospodarki łąkarska, w tym nawożenie i podsiewanie łąk mieszankami traw </a:t>
            </a:r>
          </a:p>
          <a:p>
            <a:pPr marL="0" lvl="0" indent="0" eaLnBrk="0" fontAlgn="base" hangingPunct="0">
              <a:lnSpc>
                <a:spcPct val="100000"/>
              </a:lnSpc>
              <a:spcBef>
                <a:spcPct val="0"/>
              </a:spcBef>
              <a:spcAft>
                <a:spcPct val="0"/>
              </a:spcAft>
              <a:buClrTx/>
              <a:buSzTx/>
              <a:buNone/>
            </a:pPr>
            <a:r>
              <a:rPr lang="pl-PL" altLang="pl-PL" sz="6400" dirty="0">
                <a:solidFill>
                  <a:schemeClr val="tx1"/>
                </a:solidFill>
                <a:latin typeface="Arial" panose="020B0604020202020204" pitchFamily="34" charset="0"/>
                <a:ea typeface="Tahoma" panose="020B0604030504040204" pitchFamily="34" charset="0"/>
                <a:cs typeface="Arial" panose="020B0604020202020204" pitchFamily="34" charset="0"/>
              </a:rPr>
              <a:t>- zarastanie otwartych powierzchni ze szczodrzeńcem oraz śródleśnych składnic drewna </a:t>
            </a:r>
          </a:p>
          <a:p>
            <a:pPr marL="0" lvl="0" indent="0" eaLnBrk="0" fontAlgn="base" hangingPunct="0">
              <a:lnSpc>
                <a:spcPct val="100000"/>
              </a:lnSpc>
              <a:spcBef>
                <a:spcPct val="0"/>
              </a:spcBef>
              <a:spcAft>
                <a:spcPct val="0"/>
              </a:spcAft>
              <a:buClrTx/>
              <a:buSzTx/>
              <a:buNone/>
            </a:pPr>
            <a:r>
              <a:rPr lang="pl-PL" altLang="pl-PL" sz="6400" dirty="0">
                <a:solidFill>
                  <a:schemeClr val="tx1"/>
                </a:solidFill>
                <a:latin typeface="Arial" panose="020B0604020202020204" pitchFamily="34" charset="0"/>
                <a:ea typeface="Tahoma" panose="020B0604030504040204" pitchFamily="34" charset="0"/>
                <a:cs typeface="Arial" panose="020B0604020202020204" pitchFamily="34" charset="0"/>
              </a:rPr>
              <a:t>- grodzenie upraw leśnych siatką drucianą (fragmentacja siedlisk większych ssaków) </a:t>
            </a:r>
          </a:p>
          <a:p>
            <a:pPr marL="0" lvl="0" indent="0" eaLnBrk="0" fontAlgn="base" hangingPunct="0">
              <a:lnSpc>
                <a:spcPct val="100000"/>
              </a:lnSpc>
              <a:spcBef>
                <a:spcPct val="0"/>
              </a:spcBef>
              <a:spcAft>
                <a:spcPct val="0"/>
              </a:spcAft>
              <a:buClrTx/>
              <a:buSzTx/>
              <a:buNone/>
            </a:pPr>
            <a:r>
              <a:rPr lang="pl-PL" altLang="pl-PL" sz="6400" dirty="0">
                <a:solidFill>
                  <a:schemeClr val="tx1"/>
                </a:solidFill>
                <a:latin typeface="Arial" panose="020B0604020202020204" pitchFamily="34" charset="0"/>
                <a:ea typeface="Tahoma" panose="020B0604030504040204" pitchFamily="34" charset="0"/>
                <a:cs typeface="Arial" panose="020B0604020202020204" pitchFamily="34" charset="0"/>
              </a:rPr>
              <a:t>- możliwość przypadkowego niszczenia roślinności przy zrywce lub innych pracach leśnych </a:t>
            </a:r>
          </a:p>
          <a:p>
            <a:pPr marL="0" lvl="0" indent="0" eaLnBrk="0" fontAlgn="base" hangingPunct="0">
              <a:lnSpc>
                <a:spcPct val="100000"/>
              </a:lnSpc>
              <a:spcBef>
                <a:spcPct val="0"/>
              </a:spcBef>
              <a:spcAft>
                <a:spcPct val="0"/>
              </a:spcAft>
              <a:buClrTx/>
              <a:buSzTx/>
              <a:buNone/>
            </a:pPr>
            <a:r>
              <a:rPr lang="pl-PL" altLang="pl-PL" sz="6400" dirty="0">
                <a:solidFill>
                  <a:schemeClr val="tx1"/>
                </a:solidFill>
                <a:latin typeface="Arial" panose="020B0604020202020204" pitchFamily="34" charset="0"/>
                <a:ea typeface="Tahoma" panose="020B0604030504040204" pitchFamily="34" charset="0"/>
                <a:cs typeface="Arial" panose="020B0604020202020204" pitchFamily="34" charset="0"/>
              </a:rPr>
              <a:t>- potencjalne nadmierna eksploatacja łowiecka populacji sarny, jeleni i dzików oraz kłusownictwo </a:t>
            </a:r>
          </a:p>
          <a:p>
            <a:pPr marL="0" lvl="0" indent="0" eaLnBrk="0" fontAlgn="base" hangingPunct="0">
              <a:lnSpc>
                <a:spcPct val="100000"/>
              </a:lnSpc>
              <a:spcBef>
                <a:spcPct val="0"/>
              </a:spcBef>
              <a:spcAft>
                <a:spcPct val="0"/>
              </a:spcAft>
              <a:buClrTx/>
              <a:buSzTx/>
              <a:buNone/>
            </a:pPr>
            <a:r>
              <a:rPr lang="pl-PL" altLang="pl-PL" sz="6400" dirty="0">
                <a:solidFill>
                  <a:schemeClr val="tx1"/>
                </a:solidFill>
                <a:latin typeface="Arial" panose="020B0604020202020204" pitchFamily="34" charset="0"/>
                <a:ea typeface="Tahoma" panose="020B0604030504040204" pitchFamily="34" charset="0"/>
                <a:cs typeface="Arial" panose="020B0604020202020204" pitchFamily="34" charset="0"/>
              </a:rPr>
              <a:t>-potencjalny odłów w celach kolekcjonerskich zagrożonych i chronionych gatunków owadów </a:t>
            </a:r>
          </a:p>
          <a:p>
            <a:pPr marL="0" lvl="0" indent="0" eaLnBrk="0" fontAlgn="base" hangingPunct="0">
              <a:lnSpc>
                <a:spcPct val="100000"/>
              </a:lnSpc>
              <a:spcBef>
                <a:spcPct val="0"/>
              </a:spcBef>
              <a:spcAft>
                <a:spcPct val="0"/>
              </a:spcAft>
              <a:buClrTx/>
              <a:buSzTx/>
              <a:buNone/>
            </a:pPr>
            <a:r>
              <a:rPr lang="pl-PL" altLang="pl-PL" sz="6400" dirty="0">
                <a:solidFill>
                  <a:schemeClr val="tx1"/>
                </a:solidFill>
                <a:latin typeface="Arial" panose="020B0604020202020204" pitchFamily="34" charset="0"/>
                <a:ea typeface="Tahoma" panose="020B0604030504040204" pitchFamily="34" charset="0"/>
                <a:cs typeface="Arial" panose="020B0604020202020204" pitchFamily="34" charset="0"/>
              </a:rPr>
              <a:t>- inwazyjne metody i niewłaściwe oznakowanie powierzchni prac badawczych </a:t>
            </a:r>
          </a:p>
          <a:p>
            <a:pPr marL="0" lvl="0" indent="0" eaLnBrk="0" fontAlgn="base" hangingPunct="0">
              <a:lnSpc>
                <a:spcPct val="100000"/>
              </a:lnSpc>
              <a:spcBef>
                <a:spcPct val="0"/>
              </a:spcBef>
              <a:spcAft>
                <a:spcPct val="0"/>
              </a:spcAft>
              <a:buClrTx/>
              <a:buSzTx/>
              <a:buNone/>
            </a:pPr>
            <a:r>
              <a:rPr lang="pl-PL" altLang="pl-PL" sz="6400" dirty="0">
                <a:solidFill>
                  <a:schemeClr val="tx1"/>
                </a:solidFill>
                <a:latin typeface="Arial" panose="020B0604020202020204" pitchFamily="34" charset="0"/>
                <a:ea typeface="Tahoma" panose="020B0604030504040204" pitchFamily="34" charset="0"/>
                <a:cs typeface="Arial" panose="020B0604020202020204" pitchFamily="34" charset="0"/>
              </a:rPr>
              <a:t>- zanieczyszczenie wód Leśnej i Narewki przez ścieki i nawozy, zarastanie starorzeczy lub ich przekształcanie w stawy rybne </a:t>
            </a:r>
          </a:p>
          <a:p>
            <a:pPr marL="0" lvl="0" indent="0" eaLnBrk="0" fontAlgn="base" hangingPunct="0">
              <a:lnSpc>
                <a:spcPct val="100000"/>
              </a:lnSpc>
              <a:spcBef>
                <a:spcPct val="0"/>
              </a:spcBef>
              <a:spcAft>
                <a:spcPct val="0"/>
              </a:spcAft>
              <a:buClrTx/>
              <a:buSzTx/>
              <a:buFontTx/>
              <a:buChar char="•"/>
            </a:pPr>
            <a:endParaRPr lang="pl-PL" altLang="pl-PL"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3" name="Obraz 2">
            <a:extLst>
              <a:ext uri="{FF2B5EF4-FFF2-40B4-BE49-F238E27FC236}">
                <a16:creationId xmlns:a16="http://schemas.microsoft.com/office/drawing/2014/main" id="{8CA7344D-73E1-4FE2-9A10-91E17406D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7417" y="132219"/>
            <a:ext cx="3705225" cy="2682002"/>
          </a:xfrm>
          <a:prstGeom prst="rect">
            <a:avLst/>
          </a:prstGeom>
        </p:spPr>
      </p:pic>
    </p:spTree>
    <p:extLst>
      <p:ext uri="{BB962C8B-B14F-4D97-AF65-F5344CB8AC3E}">
        <p14:creationId xmlns:p14="http://schemas.microsoft.com/office/powerpoint/2010/main" val="881382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7" end="7"/>
                                            </p:txEl>
                                          </p:spTgt>
                                        </p:tgtEl>
                                        <p:attrNameLst>
                                          <p:attrName>style.visibility</p:attrName>
                                        </p:attrNameLst>
                                      </p:cBhvr>
                                      <p:to>
                                        <p:strVal val="visible"/>
                                      </p:to>
                                    </p:set>
                                    <p:anim calcmode="lin" valueType="num">
                                      <p:cBhvr additive="base">
                                        <p:cTn id="5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8" end="8"/>
                                            </p:txEl>
                                          </p:spTgt>
                                        </p:tgtEl>
                                        <p:attrNameLst>
                                          <p:attrName>style.visibility</p:attrName>
                                        </p:attrNameLst>
                                      </p:cBhvr>
                                      <p:to>
                                        <p:strVal val="visible"/>
                                      </p:to>
                                    </p:set>
                                    <p:anim calcmode="lin" valueType="num">
                                      <p:cBhvr additive="base">
                                        <p:cTn id="6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xEl>
                                              <p:pRg st="9" end="9"/>
                                            </p:txEl>
                                          </p:spTgt>
                                        </p:tgtEl>
                                        <p:attrNameLst>
                                          <p:attrName>style.visibility</p:attrName>
                                        </p:attrNameLst>
                                      </p:cBhvr>
                                      <p:to>
                                        <p:strVal val="visible"/>
                                      </p:to>
                                    </p:set>
                                    <p:anim calcmode="lin" valueType="num">
                                      <p:cBhvr additive="base">
                                        <p:cTn id="67"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xEl>
                                              <p:pRg st="10" end="10"/>
                                            </p:txEl>
                                          </p:spTgt>
                                        </p:tgtEl>
                                        <p:attrNameLst>
                                          <p:attrName>style.visibility</p:attrName>
                                        </p:attrNameLst>
                                      </p:cBhvr>
                                      <p:to>
                                        <p:strVal val="visible"/>
                                      </p:to>
                                    </p:set>
                                    <p:anim calcmode="lin" valueType="num">
                                      <p:cBhvr additive="base">
                                        <p:cTn id="73"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xEl>
                                              <p:pRg st="11" end="11"/>
                                            </p:txEl>
                                          </p:spTgt>
                                        </p:tgtEl>
                                        <p:attrNameLst>
                                          <p:attrName>style.visibility</p:attrName>
                                        </p:attrNameLst>
                                      </p:cBhvr>
                                      <p:to>
                                        <p:strVal val="visible"/>
                                      </p:to>
                                    </p:set>
                                    <p:anim calcmode="lin" valueType="num">
                                      <p:cBhvr additive="base">
                                        <p:cTn id="79"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
                                            <p:txEl>
                                              <p:pRg st="12" end="12"/>
                                            </p:txEl>
                                          </p:spTgt>
                                        </p:tgtEl>
                                        <p:attrNameLst>
                                          <p:attrName>style.visibility</p:attrName>
                                        </p:attrNameLst>
                                      </p:cBhvr>
                                      <p:to>
                                        <p:strVal val="visible"/>
                                      </p:to>
                                    </p:set>
                                    <p:anim calcmode="lin" valueType="num">
                                      <p:cBhvr additive="base">
                                        <p:cTn id="85"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txEl>
                                              <p:pRg st="13" end="13"/>
                                            </p:txEl>
                                          </p:spTgt>
                                        </p:tgtEl>
                                        <p:attrNameLst>
                                          <p:attrName>style.visibility</p:attrName>
                                        </p:attrNameLst>
                                      </p:cBhvr>
                                      <p:to>
                                        <p:strVal val="visible"/>
                                      </p:to>
                                    </p:set>
                                    <p:anim calcmode="lin" valueType="num">
                                      <p:cBhvr additive="base">
                                        <p:cTn id="91"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8">
                                            <p:txEl>
                                              <p:pRg st="14" end="14"/>
                                            </p:txEl>
                                          </p:spTgt>
                                        </p:tgtEl>
                                        <p:attrNameLst>
                                          <p:attrName>style.visibility</p:attrName>
                                        </p:attrNameLst>
                                      </p:cBhvr>
                                      <p:to>
                                        <p:strVal val="visible"/>
                                      </p:to>
                                    </p:set>
                                    <p:anim calcmode="lin" valueType="num">
                                      <p:cBhvr additive="base">
                                        <p:cTn id="97"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8">
                                            <p:txEl>
                                              <p:pRg st="15" end="15"/>
                                            </p:txEl>
                                          </p:spTgt>
                                        </p:tgtEl>
                                        <p:attrNameLst>
                                          <p:attrName>style.visibility</p:attrName>
                                        </p:attrNameLst>
                                      </p:cBhvr>
                                      <p:to>
                                        <p:strVal val="visible"/>
                                      </p:to>
                                    </p:set>
                                    <p:anim calcmode="lin" valueType="num">
                                      <p:cBhvr additive="base">
                                        <p:cTn id="103"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8">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09E9FC-4AA7-4A56-876C-7F68B974877C}"/>
              </a:ext>
            </a:extLst>
          </p:cNvPr>
          <p:cNvSpPr>
            <a:spLocks noGrp="1"/>
          </p:cNvSpPr>
          <p:nvPr>
            <p:ph type="title"/>
          </p:nvPr>
        </p:nvSpPr>
        <p:spPr>
          <a:xfrm>
            <a:off x="0" y="286603"/>
            <a:ext cx="12192000" cy="1450757"/>
          </a:xfrm>
        </p:spPr>
        <p:txBody>
          <a:bodyPr/>
          <a:lstStyle/>
          <a:p>
            <a:pPr algn="ctr"/>
            <a:r>
              <a:rPr lang="pl-PL" b="1" u="sng" dirty="0"/>
              <a:t>Zmiany klimatyczne a konsekwencje przyrodnicze w Puszczy Białowieskiej</a:t>
            </a:r>
          </a:p>
        </p:txBody>
      </p:sp>
      <p:sp>
        <p:nvSpPr>
          <p:cNvPr id="3" name="Symbol zastępczy zawartości 2">
            <a:extLst>
              <a:ext uri="{FF2B5EF4-FFF2-40B4-BE49-F238E27FC236}">
                <a16:creationId xmlns:a16="http://schemas.microsoft.com/office/drawing/2014/main" id="{8EA180C2-1662-49F3-BCC6-B934D2DAE447}"/>
              </a:ext>
            </a:extLst>
          </p:cNvPr>
          <p:cNvSpPr>
            <a:spLocks noGrp="1"/>
          </p:cNvSpPr>
          <p:nvPr>
            <p:ph idx="1"/>
          </p:nvPr>
        </p:nvSpPr>
        <p:spPr/>
        <p:txBody>
          <a:bodyPr>
            <a:normAutofit/>
          </a:bodyPr>
          <a:lstStyle/>
          <a:p>
            <a:r>
              <a:rPr lang="pl-PL" sz="1800" dirty="0">
                <a:latin typeface="Arial" panose="020B0604020202020204" pitchFamily="34" charset="0"/>
                <a:cs typeface="Arial" panose="020B0604020202020204" pitchFamily="34" charset="0"/>
              </a:rPr>
              <a:t>Ocieplanie systemu klimatycznego jest oczywiste. Na przestrzeni lat zauważalny  jest wzrost temperatury powietrza oraz gleby w Puszczy Białowieskiej. Prowadzi to do zmian środowiskowych, zaniku niektórych gatunków roślin i zwierząt w Puszczy oraz pojawienie się w ich miejscu innych, nowych gatunków, wcześniej nie występujących na tym terenie (np. modliszki, zadrzechnia czarnoroga). Ocieplenie klimatu panującego w Puszczy Białowieskiej można zauważyć przez obserwację ptactwa. Dla przykładu okres lęgowy, składania jaj przez sikorkę bogatkę przypada na ok. 2 tygodnie wcześniej niż jeszcze 50 lat temu. To samo dotyczy terminu przylotu ptaków, które przylatują wcześniej.</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Okres zimowy skraca się, pokrywa śnieżna w Puszczy wcześniej topnieje. Należy pamiętać, że mniej mroźne zimy to lepsze warunki dla wegetacji kleszczy, co prowadzi do wzrostu liczebności tego gatunku. Większa liczba kleszczy to większa liczba zachorowań wśród ludzi na choroby pokleszczowe.</a:t>
            </a:r>
          </a:p>
        </p:txBody>
      </p:sp>
    </p:spTree>
    <p:extLst>
      <p:ext uri="{BB962C8B-B14F-4D97-AF65-F5344CB8AC3E}">
        <p14:creationId xmlns:p14="http://schemas.microsoft.com/office/powerpoint/2010/main" val="2449861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8FEF9F-57AA-4CAC-A79D-B45B6F1EF6BC}"/>
              </a:ext>
            </a:extLst>
          </p:cNvPr>
          <p:cNvSpPr>
            <a:spLocks noGrp="1"/>
          </p:cNvSpPr>
          <p:nvPr>
            <p:ph type="title"/>
          </p:nvPr>
        </p:nvSpPr>
        <p:spPr>
          <a:xfrm>
            <a:off x="0" y="286603"/>
            <a:ext cx="12192000" cy="1450757"/>
          </a:xfrm>
        </p:spPr>
        <p:txBody>
          <a:bodyPr/>
          <a:lstStyle/>
          <a:p>
            <a:pPr algn="ctr"/>
            <a:r>
              <a:rPr lang="pl-PL" b="1" u="sng" dirty="0"/>
              <a:t>Prognozy dotyczące zmian klimatu</a:t>
            </a:r>
          </a:p>
        </p:txBody>
      </p:sp>
      <p:sp>
        <p:nvSpPr>
          <p:cNvPr id="3" name="Symbol zastępczy zawartości 2">
            <a:extLst>
              <a:ext uri="{FF2B5EF4-FFF2-40B4-BE49-F238E27FC236}">
                <a16:creationId xmlns:a16="http://schemas.microsoft.com/office/drawing/2014/main" id="{881178EC-3DAB-46F5-93A7-3540F5CE8153}"/>
              </a:ext>
            </a:extLst>
          </p:cNvPr>
          <p:cNvSpPr>
            <a:spLocks noGrp="1"/>
          </p:cNvSpPr>
          <p:nvPr>
            <p:ph idx="1"/>
          </p:nvPr>
        </p:nvSpPr>
        <p:spPr>
          <a:xfrm>
            <a:off x="1155872" y="2129819"/>
            <a:ext cx="10058400" cy="2193606"/>
          </a:xfrm>
        </p:spPr>
        <p:txBody>
          <a:bodyPr>
            <a:normAutofit/>
          </a:bodyPr>
          <a:lstStyle/>
          <a:p>
            <a:r>
              <a:rPr lang="pl-PL" sz="1800" dirty="0">
                <a:effectLst/>
                <a:latin typeface="Arial" panose="020B0604020202020204" pitchFamily="34" charset="0"/>
              </a:rPr>
              <a:t>Szybkie tempo wzrostu temperatury może prowadzić do daleko idących zmian termicznych pór roku, powodujących istotne zmiany w świecie roślin i zwierząt</a:t>
            </a:r>
          </a:p>
          <a:p>
            <a:r>
              <a:rPr lang="pl-PL" sz="1800" dirty="0">
                <a:effectLst/>
                <a:latin typeface="Arial" panose="020B0604020202020204" pitchFamily="34" charset="0"/>
              </a:rPr>
              <a:t>Szybki wzrost potrzeb wodnych lasu, przy niewiele zmieniających się opadach atmosferycznych, spowoduje stopniowe zubażanie zasobów wodnych Puszczy</a:t>
            </a:r>
          </a:p>
          <a:p>
            <a:r>
              <a:rPr lang="pl-PL" sz="1800" dirty="0">
                <a:effectLst/>
                <a:latin typeface="Arial" panose="020B0604020202020204" pitchFamily="34" charset="0"/>
              </a:rPr>
              <a:t>Ekosystemy leśne Puszczy będą w coraz większym stopniu narażone na negatywne oddziaływanie czynników abiotycznych, biotycznych i antropogenicznych, które mogą powodować zaburzenia naturalnych procesów adaptacyjnych</a:t>
            </a:r>
            <a:endParaRPr lang="pl-PL" sz="1800" dirty="0"/>
          </a:p>
        </p:txBody>
      </p:sp>
      <p:sp>
        <p:nvSpPr>
          <p:cNvPr id="6" name="Gwiazda: 5 punktów 5">
            <a:extLst>
              <a:ext uri="{FF2B5EF4-FFF2-40B4-BE49-F238E27FC236}">
                <a16:creationId xmlns:a16="http://schemas.microsoft.com/office/drawing/2014/main" id="{7F15C86B-B0EB-409C-AD99-6BB4A1FD2DEB}"/>
              </a:ext>
            </a:extLst>
          </p:cNvPr>
          <p:cNvSpPr/>
          <p:nvPr/>
        </p:nvSpPr>
        <p:spPr>
          <a:xfrm>
            <a:off x="915287" y="1845734"/>
            <a:ext cx="363985" cy="2840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Gwiazda: 5 punktów 6">
            <a:extLst>
              <a:ext uri="{FF2B5EF4-FFF2-40B4-BE49-F238E27FC236}">
                <a16:creationId xmlns:a16="http://schemas.microsoft.com/office/drawing/2014/main" id="{5024219A-52C2-4418-858F-1540F70ED974}"/>
              </a:ext>
            </a:extLst>
          </p:cNvPr>
          <p:cNvSpPr/>
          <p:nvPr/>
        </p:nvSpPr>
        <p:spPr>
          <a:xfrm>
            <a:off x="915287" y="2562753"/>
            <a:ext cx="363985" cy="28408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 punktów 8">
            <a:extLst>
              <a:ext uri="{FF2B5EF4-FFF2-40B4-BE49-F238E27FC236}">
                <a16:creationId xmlns:a16="http://schemas.microsoft.com/office/drawing/2014/main" id="{30F26587-0808-4EB8-B544-910003C86E6F}"/>
              </a:ext>
            </a:extLst>
          </p:cNvPr>
          <p:cNvSpPr/>
          <p:nvPr/>
        </p:nvSpPr>
        <p:spPr>
          <a:xfrm>
            <a:off x="915287" y="3362409"/>
            <a:ext cx="363985" cy="2840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41026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65DBE1-133D-4D2D-A175-05C2FD12DCB6}"/>
              </a:ext>
            </a:extLst>
          </p:cNvPr>
          <p:cNvSpPr>
            <a:spLocks noGrp="1"/>
          </p:cNvSpPr>
          <p:nvPr>
            <p:ph type="title"/>
          </p:nvPr>
        </p:nvSpPr>
        <p:spPr>
          <a:xfrm>
            <a:off x="0" y="286603"/>
            <a:ext cx="12192000" cy="1450757"/>
          </a:xfrm>
        </p:spPr>
        <p:txBody>
          <a:bodyPr/>
          <a:lstStyle/>
          <a:p>
            <a:pPr algn="ctr"/>
            <a:r>
              <a:rPr lang="pl-PL" b="1" u="sng" dirty="0"/>
              <a:t>Przykładowe zmiany klimatu na:</a:t>
            </a:r>
          </a:p>
        </p:txBody>
      </p:sp>
      <p:sp>
        <p:nvSpPr>
          <p:cNvPr id="4" name="Symbol zastępczy tekstu 3">
            <a:extLst>
              <a:ext uri="{FF2B5EF4-FFF2-40B4-BE49-F238E27FC236}">
                <a16:creationId xmlns:a16="http://schemas.microsoft.com/office/drawing/2014/main" id="{36F6DD20-FFD3-4A3C-B9E2-9D7C6FFA23E7}"/>
              </a:ext>
            </a:extLst>
          </p:cNvPr>
          <p:cNvSpPr>
            <a:spLocks noGrp="1"/>
          </p:cNvSpPr>
          <p:nvPr>
            <p:ph type="body" idx="1"/>
          </p:nvPr>
        </p:nvSpPr>
        <p:spPr/>
        <p:txBody>
          <a:bodyPr/>
          <a:lstStyle/>
          <a:p>
            <a:pPr algn="ctr"/>
            <a:r>
              <a:rPr lang="pl-PL" dirty="0"/>
              <a:t>ptaki</a:t>
            </a:r>
          </a:p>
        </p:txBody>
      </p:sp>
      <p:sp>
        <p:nvSpPr>
          <p:cNvPr id="3" name="Symbol zastępczy zawartości 2">
            <a:extLst>
              <a:ext uri="{FF2B5EF4-FFF2-40B4-BE49-F238E27FC236}">
                <a16:creationId xmlns:a16="http://schemas.microsoft.com/office/drawing/2014/main" id="{C91ECC8C-6999-4F7C-BF61-E316ADA66E5C}"/>
              </a:ext>
            </a:extLst>
          </p:cNvPr>
          <p:cNvSpPr>
            <a:spLocks noGrp="1"/>
          </p:cNvSpPr>
          <p:nvPr>
            <p:ph sz="half" idx="2"/>
          </p:nvPr>
        </p:nvSpPr>
        <p:spPr>
          <a:xfrm>
            <a:off x="568172" y="2351103"/>
            <a:ext cx="5482298" cy="4089917"/>
          </a:xfrm>
        </p:spPr>
        <p:txBody>
          <a:bodyPr/>
          <a:lstStyle/>
          <a:p>
            <a:r>
              <a:rPr lang="pl-PL" sz="1800" dirty="0">
                <a:effectLst/>
                <a:latin typeface="Arial" panose="020B0604020202020204" pitchFamily="34" charset="0"/>
              </a:rPr>
              <a:t>W badaniach wpływu zmian klimatu na sezon rozrodczy ptaków w latach 1975-2007 stwierdzono, że ptaki  w Białowieskim Parku Narodowym rozpoczynają sezon rozrodczy ok. 9 dni wcześniej.</a:t>
            </a:r>
          </a:p>
          <a:p>
            <a:endParaRPr lang="pl-PL" dirty="0">
              <a:latin typeface="Arial" panose="020B0604020202020204" pitchFamily="34" charset="0"/>
            </a:endParaRPr>
          </a:p>
          <a:p>
            <a:endParaRPr lang="pl-PL" dirty="0">
              <a:latin typeface="Arial" panose="020B0604020202020204" pitchFamily="34" charset="0"/>
            </a:endParaRPr>
          </a:p>
          <a:p>
            <a:endParaRPr lang="pl-PL" dirty="0">
              <a:latin typeface="Arial" panose="020B0604020202020204" pitchFamily="34" charset="0"/>
            </a:endParaRPr>
          </a:p>
          <a:p>
            <a:endParaRPr lang="pl-PL" dirty="0">
              <a:latin typeface="Arial" panose="020B0604020202020204" pitchFamily="34" charset="0"/>
            </a:endParaRPr>
          </a:p>
          <a:p>
            <a:r>
              <a:rPr lang="pl-PL" sz="1000" b="1" dirty="0">
                <a:latin typeface="Arial" panose="020B0604020202020204" pitchFamily="34" charset="0"/>
              </a:rPr>
              <a:t>Muchołówka mała</a:t>
            </a:r>
            <a:endParaRPr lang="pl-PL" sz="1000" b="1" dirty="0"/>
          </a:p>
        </p:txBody>
      </p:sp>
      <p:sp>
        <p:nvSpPr>
          <p:cNvPr id="5" name="Symbol zastępczy tekstu 4">
            <a:extLst>
              <a:ext uri="{FF2B5EF4-FFF2-40B4-BE49-F238E27FC236}">
                <a16:creationId xmlns:a16="http://schemas.microsoft.com/office/drawing/2014/main" id="{B5913326-0C89-4D3F-B097-39F5664AB4DE}"/>
              </a:ext>
            </a:extLst>
          </p:cNvPr>
          <p:cNvSpPr>
            <a:spLocks noGrp="1"/>
          </p:cNvSpPr>
          <p:nvPr>
            <p:ph type="body" sz="quarter" idx="3"/>
          </p:nvPr>
        </p:nvSpPr>
        <p:spPr/>
        <p:txBody>
          <a:bodyPr/>
          <a:lstStyle/>
          <a:p>
            <a:pPr algn="ctr"/>
            <a:r>
              <a:rPr lang="pl-PL" dirty="0"/>
              <a:t>owady</a:t>
            </a:r>
          </a:p>
        </p:txBody>
      </p:sp>
      <p:sp>
        <p:nvSpPr>
          <p:cNvPr id="6" name="Symbol zastępczy zawartości 5">
            <a:extLst>
              <a:ext uri="{FF2B5EF4-FFF2-40B4-BE49-F238E27FC236}">
                <a16:creationId xmlns:a16="http://schemas.microsoft.com/office/drawing/2014/main" id="{0197C613-BE6A-4AFB-B402-1000DE589337}"/>
              </a:ext>
            </a:extLst>
          </p:cNvPr>
          <p:cNvSpPr>
            <a:spLocks noGrp="1"/>
          </p:cNvSpPr>
          <p:nvPr>
            <p:ph sz="quarter" idx="4"/>
          </p:nvPr>
        </p:nvSpPr>
        <p:spPr>
          <a:xfrm>
            <a:off x="6217920" y="2351103"/>
            <a:ext cx="4937760" cy="3609431"/>
          </a:xfrm>
        </p:spPr>
        <p:txBody>
          <a:bodyPr/>
          <a:lstStyle/>
          <a:p>
            <a:r>
              <a:rPr lang="pl-PL" sz="1800" dirty="0">
                <a:effectLst/>
                <a:latin typeface="Arial" panose="020B0604020202020204" pitchFamily="34" charset="0"/>
              </a:rPr>
              <a:t>Wcześniej rozpoczyna się okres możliwej aktywności kornika (stale &gt; 6 oC). Później kończy się możliwy okres lotu                          (3 dni &gt;16,5 oC)</a:t>
            </a:r>
          </a:p>
          <a:p>
            <a:r>
              <a:rPr lang="pl-PL" sz="1200" b="1" dirty="0">
                <a:latin typeface="Arial" panose="020B0604020202020204" pitchFamily="34" charset="0"/>
              </a:rPr>
              <a:t>Kornik drukarz</a:t>
            </a:r>
            <a:endParaRPr lang="pl-PL" sz="1200" b="1" dirty="0"/>
          </a:p>
        </p:txBody>
      </p:sp>
      <p:pic>
        <p:nvPicPr>
          <p:cNvPr id="3074" name="Picture 2" descr="Muchołówka mała – Wikipedia, wolna encyklopedia">
            <a:extLst>
              <a:ext uri="{FF2B5EF4-FFF2-40B4-BE49-F238E27FC236}">
                <a16:creationId xmlns:a16="http://schemas.microsoft.com/office/drawing/2014/main" id="{7F26F1E3-46DB-482C-95BC-7486724F8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367" y="3996042"/>
            <a:ext cx="1562470" cy="2075710"/>
          </a:xfrm>
          <a:prstGeom prst="rect">
            <a:avLst/>
          </a:prstGeom>
          <a:noFill/>
          <a:extLst>
            <a:ext uri="{909E8E84-426E-40DD-AFC4-6F175D3DCCD1}">
              <a14:hiddenFill xmlns:a14="http://schemas.microsoft.com/office/drawing/2010/main">
                <a:solidFill>
                  <a:srgbClr val="FFFFFF"/>
                </a:solidFill>
              </a14:hiddenFill>
            </a:ext>
          </a:extLst>
        </p:spPr>
      </p:pic>
      <p:pic>
        <p:nvPicPr>
          <p:cNvPr id="9" name="Obraz 8">
            <a:extLst>
              <a:ext uri="{FF2B5EF4-FFF2-40B4-BE49-F238E27FC236}">
                <a16:creationId xmlns:a16="http://schemas.microsoft.com/office/drawing/2014/main" id="{67039BBC-E155-47E7-84FB-41642BFA0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665" y="3640913"/>
            <a:ext cx="2840855" cy="1712321"/>
          </a:xfrm>
          <a:prstGeom prst="rect">
            <a:avLst/>
          </a:prstGeom>
        </p:spPr>
      </p:pic>
    </p:spTree>
    <p:extLst>
      <p:ext uri="{BB962C8B-B14F-4D97-AF65-F5344CB8AC3E}">
        <p14:creationId xmlns:p14="http://schemas.microsoft.com/office/powerpoint/2010/main" val="1938375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additive="base">
                                        <p:cTn id="5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uiExpand="1"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AFD7C724-2DFD-4CDA-AC95-4F8C3DDA1029}"/>
              </a:ext>
            </a:extLst>
          </p:cNvPr>
          <p:cNvSpPr>
            <a:spLocks noGrp="1"/>
          </p:cNvSpPr>
          <p:nvPr>
            <p:ph type="title"/>
          </p:nvPr>
        </p:nvSpPr>
        <p:spPr>
          <a:xfrm>
            <a:off x="0" y="286603"/>
            <a:ext cx="12192000" cy="1450757"/>
          </a:xfrm>
        </p:spPr>
        <p:txBody>
          <a:bodyPr/>
          <a:lstStyle/>
          <a:p>
            <a:pPr algn="ctr"/>
            <a:r>
              <a:rPr lang="pl-PL" b="1" u="sng" dirty="0"/>
              <a:t>Szokujące dane !</a:t>
            </a:r>
          </a:p>
        </p:txBody>
      </p:sp>
      <p:sp>
        <p:nvSpPr>
          <p:cNvPr id="8" name="Symbol zastępczy zawartości 7">
            <a:extLst>
              <a:ext uri="{FF2B5EF4-FFF2-40B4-BE49-F238E27FC236}">
                <a16:creationId xmlns:a16="http://schemas.microsoft.com/office/drawing/2014/main" id="{F40372D1-A4DA-4607-B6DC-04D72B8EA815}"/>
              </a:ext>
            </a:extLst>
          </p:cNvPr>
          <p:cNvSpPr>
            <a:spLocks noGrp="1"/>
          </p:cNvSpPr>
          <p:nvPr>
            <p:ph sz="half" idx="1"/>
          </p:nvPr>
        </p:nvSpPr>
        <p:spPr/>
        <p:txBody>
          <a:bodyPr>
            <a:noAutofit/>
          </a:bodyPr>
          <a:lstStyle/>
          <a:p>
            <a:r>
              <a:rPr lang="pl-PL" sz="1600" dirty="0">
                <a:latin typeface="Arial" panose="020B0604020202020204" pitchFamily="34" charset="0"/>
              </a:rPr>
              <a:t>Z</a:t>
            </a:r>
            <a:r>
              <a:rPr lang="pl-PL" sz="1600" dirty="0">
                <a:effectLst/>
                <a:latin typeface="Arial" panose="020B0604020202020204" pitchFamily="34" charset="0"/>
              </a:rPr>
              <a:t> polskich lasów może za kilka lat zniknąć aż 75 % drzew, a wraz z nimi setki gatunków innych roślin, a także grzybów i zwierząt</a:t>
            </a:r>
          </a:p>
          <a:p>
            <a:r>
              <a:rPr lang="pl-PL" sz="1600" dirty="0">
                <a:effectLst/>
                <a:latin typeface="Arial" panose="020B0604020202020204" pitchFamily="34" charset="0"/>
              </a:rPr>
              <a:t>.•Są gatunki drzew, które przeżyją: jodła pospolita, buk zwyczajny, jesion wyniosły, dąb szypułkowy i dąb bezszypułkowy</a:t>
            </a:r>
          </a:p>
          <a:p>
            <a:r>
              <a:rPr lang="pl-PL" sz="1600" dirty="0">
                <a:effectLst/>
                <a:latin typeface="Arial" panose="020B0604020202020204" pitchFamily="34" charset="0"/>
              </a:rPr>
              <a:t>•Jednocześnie są gatunki, które będą występować zdecydowanie rzadziej: sosna zwyczajna, świerk pospolity, modrzew europejski oraz brzoza brodawkowata</a:t>
            </a:r>
          </a:p>
          <a:p>
            <a:r>
              <a:rPr lang="pl-PL" sz="1600" dirty="0">
                <a:effectLst/>
                <a:latin typeface="Arial" panose="020B0604020202020204" pitchFamily="34" charset="0"/>
              </a:rPr>
              <a:t>To szokujące dane, gdy weźmie się pod uwagę to, że sosna stanowi 58 %, brzoza 7 %, a świerk 6 % powierzchni lasów w Polsce" -alarmują naukowcy.</a:t>
            </a:r>
          </a:p>
          <a:p>
            <a:r>
              <a:rPr lang="pl-PL" sz="1600" dirty="0">
                <a:effectLst/>
                <a:latin typeface="Arial" panose="020B0604020202020204" pitchFamily="34" charset="0"/>
              </a:rPr>
              <a:t>Czynnikiem kluczowym odpowiedzialnym za prawdopodobne ustępowanie zagrożonych gatunków drzew jest deficyt wody w sezonie wegetacyjnym.</a:t>
            </a:r>
            <a:endParaRPr lang="pl-PL" sz="1600" dirty="0"/>
          </a:p>
        </p:txBody>
      </p:sp>
      <p:sp>
        <p:nvSpPr>
          <p:cNvPr id="9" name="Symbol zastępczy zawartości 8">
            <a:extLst>
              <a:ext uri="{FF2B5EF4-FFF2-40B4-BE49-F238E27FC236}">
                <a16:creationId xmlns:a16="http://schemas.microsoft.com/office/drawing/2014/main" id="{4B393BF5-D38C-4036-8684-0EC08F3D2B04}"/>
              </a:ext>
            </a:extLst>
          </p:cNvPr>
          <p:cNvSpPr>
            <a:spLocks noGrp="1"/>
          </p:cNvSpPr>
          <p:nvPr>
            <p:ph sz="half" idx="2"/>
          </p:nvPr>
        </p:nvSpPr>
        <p:spPr>
          <a:xfrm>
            <a:off x="6217920" y="1845734"/>
            <a:ext cx="4937760" cy="4244347"/>
          </a:xfrm>
        </p:spPr>
        <p:txBody>
          <a:bodyPr>
            <a:normAutofit/>
          </a:bodyPr>
          <a:lstStyle/>
          <a:p>
            <a:r>
              <a:rPr lang="pl-PL" sz="1800" b="1" dirty="0">
                <a:effectLst/>
                <a:latin typeface="Arial" panose="020B0604020202020204" pitchFamily="34" charset="0"/>
              </a:rPr>
              <a:t>Pilnym zadaniem jest:</a:t>
            </a:r>
          </a:p>
          <a:p>
            <a:r>
              <a:rPr lang="pl-PL" sz="1800" dirty="0">
                <a:effectLst/>
                <a:latin typeface="Arial" panose="020B0604020202020204" pitchFamily="34" charset="0"/>
              </a:rPr>
              <a:t>- </a:t>
            </a:r>
            <a:r>
              <a:rPr lang="pl-PL" sz="1600" dirty="0">
                <a:effectLst/>
                <a:latin typeface="Arial" panose="020B0604020202020204" pitchFamily="34" charset="0"/>
              </a:rPr>
              <a:t>stosowanie metod gospodarki leśnej dostosowanych do zróżnicowanych potrzeb wodnych drzewostanów zależnych od bonitacji, struktury przestrzennej lasu oraz gatunkowej i wiekowej drzewostanów</a:t>
            </a:r>
          </a:p>
          <a:p>
            <a:r>
              <a:rPr lang="pl-PL" sz="1600" dirty="0">
                <a:effectLst/>
                <a:latin typeface="Arial" panose="020B0604020202020204" pitchFamily="34" charset="0"/>
              </a:rPr>
              <a:t>- stosowanie metod technicznych regulujących, a głównie ograniczających, odpływ wody z siedlisk leśnych</a:t>
            </a:r>
            <a:endParaRPr lang="pl-PL" sz="1600" dirty="0"/>
          </a:p>
        </p:txBody>
      </p:sp>
      <p:pic>
        <p:nvPicPr>
          <p:cNvPr id="11" name="Obraz 10">
            <a:extLst>
              <a:ext uri="{FF2B5EF4-FFF2-40B4-BE49-F238E27FC236}">
                <a16:creationId xmlns:a16="http://schemas.microsoft.com/office/drawing/2014/main" id="{2764DBBA-08BB-4F45-85A2-6200D7CFC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682" y="4243526"/>
            <a:ext cx="3823317" cy="1562470"/>
          </a:xfrm>
          <a:prstGeom prst="rect">
            <a:avLst/>
          </a:prstGeom>
        </p:spPr>
      </p:pic>
    </p:spTree>
    <p:extLst>
      <p:ext uri="{BB962C8B-B14F-4D97-AF65-F5344CB8AC3E}">
        <p14:creationId xmlns:p14="http://schemas.microsoft.com/office/powerpoint/2010/main" val="3212161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 calcmode="lin" valueType="num">
                                      <p:cBhvr additive="base">
                                        <p:cTn id="4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2" end="2"/>
                                            </p:txEl>
                                          </p:spTgt>
                                        </p:tgtEl>
                                        <p:attrNameLst>
                                          <p:attrName>style.visibility</p:attrName>
                                        </p:attrNameLst>
                                      </p:cBhvr>
                                      <p:to>
                                        <p:strVal val="visible"/>
                                      </p:to>
                                    </p:set>
                                    <p:anim calcmode="lin" valueType="num">
                                      <p:cBhvr additive="base">
                                        <p:cTn id="5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56CE35-452B-4051-803E-7577EF8D4AED}"/>
              </a:ext>
            </a:extLst>
          </p:cNvPr>
          <p:cNvSpPr>
            <a:spLocks noGrp="1"/>
          </p:cNvSpPr>
          <p:nvPr>
            <p:ph type="title"/>
          </p:nvPr>
        </p:nvSpPr>
        <p:spPr>
          <a:xfrm>
            <a:off x="0" y="286603"/>
            <a:ext cx="12192000" cy="1450757"/>
          </a:xfrm>
        </p:spPr>
        <p:txBody>
          <a:bodyPr/>
          <a:lstStyle/>
          <a:p>
            <a:pPr algn="ctr"/>
            <a:r>
              <a:rPr lang="pl-PL" b="1" u="sng" dirty="0"/>
              <a:t>Dane z ostatnich lat:</a:t>
            </a:r>
          </a:p>
        </p:txBody>
      </p:sp>
      <p:sp>
        <p:nvSpPr>
          <p:cNvPr id="3" name="Symbol zastępczy zawartości 2">
            <a:extLst>
              <a:ext uri="{FF2B5EF4-FFF2-40B4-BE49-F238E27FC236}">
                <a16:creationId xmlns:a16="http://schemas.microsoft.com/office/drawing/2014/main" id="{B8563F68-5418-4BF1-BF18-4362F574188D}"/>
              </a:ext>
            </a:extLst>
          </p:cNvPr>
          <p:cNvSpPr>
            <a:spLocks noGrp="1"/>
          </p:cNvSpPr>
          <p:nvPr>
            <p:ph idx="1"/>
          </p:nvPr>
        </p:nvSpPr>
        <p:spPr/>
        <p:txBody>
          <a:bodyPr/>
          <a:lstStyle/>
          <a:p>
            <a:r>
              <a:rPr lang="pl-PL" sz="1800" dirty="0">
                <a:effectLst/>
                <a:latin typeface="Arial" panose="020B0604020202020204" pitchFamily="34" charset="0"/>
              </a:rPr>
              <a:t>„W ostatnich latach na terenie Puszczy Białowieskiej notuje się stałe obniżanie poziomu wód gruntowych. Proces ten spowodowany jest m.in. pracami melioracyjnymi wykonanymi w latach 50. i 60. ubiegłego wieku. Wykonane tzw. „prostowanie” rzek, mające na celu ułatwienie transportu drewna oraz budowa rowów melioracyjnych przyśpieszyły odpływ wody. Efektem zaburzenia warunków wodnych na tym obszarze jest systematyczne osuszanie siedlisk leśnych. Nie podlega dyskusji, że należy szukać odpowiednich rozwiązań i próbować je realizować, celem odwrócenia tego negatywnego trendu”. </a:t>
            </a:r>
          </a:p>
          <a:p>
            <a:r>
              <a:rPr lang="pl-PL" sz="1100" dirty="0">
                <a:effectLst/>
                <a:latin typeface="Arial" panose="020B0604020202020204" pitchFamily="34" charset="0"/>
                <a:cs typeface="Arial" panose="020B0604020202020204" pitchFamily="34" charset="0"/>
              </a:rPr>
              <a:t>(</a:t>
            </a:r>
            <a:r>
              <a:rPr lang="pl-PL" sz="1100" i="1" dirty="0">
                <a:effectLst/>
                <a:latin typeface="Arial" panose="020B0604020202020204" pitchFamily="34" charset="0"/>
                <a:cs typeface="Arial" panose="020B0604020202020204" pitchFamily="34" charset="0"/>
              </a:rPr>
              <a:t>Prezentacja pt. „Przywracanie właściwych warunków wodnych poprzez działania Lasów Państwowych” D. Iwaniuk,                                                                         RDLP Białystok ,   Seminarium na temat przywrócenia reżimu hydrologicznego w Puszczy Białowieskiej, Kamieniuki, 5-6.12.2019 r.)</a:t>
            </a:r>
          </a:p>
        </p:txBody>
      </p:sp>
      <p:pic>
        <p:nvPicPr>
          <p:cNvPr id="7" name="Obraz 6">
            <a:extLst>
              <a:ext uri="{FF2B5EF4-FFF2-40B4-BE49-F238E27FC236}">
                <a16:creationId xmlns:a16="http://schemas.microsoft.com/office/drawing/2014/main" id="{E16A597A-1522-49A4-ABE7-C30B6AEF3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4367814"/>
            <a:ext cx="3306044" cy="1501280"/>
          </a:xfrm>
          <a:prstGeom prst="rect">
            <a:avLst/>
          </a:prstGeom>
        </p:spPr>
      </p:pic>
      <p:pic>
        <p:nvPicPr>
          <p:cNvPr id="9" name="Obraz 8">
            <a:extLst>
              <a:ext uri="{FF2B5EF4-FFF2-40B4-BE49-F238E27FC236}">
                <a16:creationId xmlns:a16="http://schemas.microsoft.com/office/drawing/2014/main" id="{C9E009A2-554F-4A7A-89AA-0B0032293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581" y="4367814"/>
            <a:ext cx="3488923" cy="1609654"/>
          </a:xfrm>
          <a:prstGeom prst="rect">
            <a:avLst/>
          </a:prstGeom>
        </p:spPr>
      </p:pic>
      <p:pic>
        <p:nvPicPr>
          <p:cNvPr id="11" name="Obraz 10">
            <a:extLst>
              <a:ext uri="{FF2B5EF4-FFF2-40B4-BE49-F238E27FC236}">
                <a16:creationId xmlns:a16="http://schemas.microsoft.com/office/drawing/2014/main" id="{A8E7EBF5-E236-4972-B056-0F25EABF44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9510" y="3429000"/>
            <a:ext cx="2532356" cy="2829757"/>
          </a:xfrm>
          <a:prstGeom prst="rect">
            <a:avLst/>
          </a:prstGeom>
        </p:spPr>
      </p:pic>
    </p:spTree>
    <p:extLst>
      <p:ext uri="{BB962C8B-B14F-4D97-AF65-F5344CB8AC3E}">
        <p14:creationId xmlns:p14="http://schemas.microsoft.com/office/powerpoint/2010/main" val="4241547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1501CE-5429-4EEC-82BA-87899ED81537}"/>
              </a:ext>
            </a:extLst>
          </p:cNvPr>
          <p:cNvSpPr>
            <a:spLocks noGrp="1"/>
          </p:cNvSpPr>
          <p:nvPr>
            <p:ph type="title"/>
          </p:nvPr>
        </p:nvSpPr>
        <p:spPr>
          <a:xfrm>
            <a:off x="0" y="286603"/>
            <a:ext cx="12192000" cy="1450757"/>
          </a:xfrm>
        </p:spPr>
        <p:txBody>
          <a:bodyPr/>
          <a:lstStyle/>
          <a:p>
            <a:pPr algn="ctr"/>
            <a:r>
              <a:rPr lang="pl-PL" u="sng" dirty="0">
                <a:latin typeface="Arial" panose="020B0604020202020204" pitchFamily="34" charset="0"/>
              </a:rPr>
              <a:t>Puszczy Białowieskiej nie może zniszczyć człowiek !</a:t>
            </a:r>
            <a:endParaRPr lang="pl-PL" u="sng" dirty="0"/>
          </a:p>
        </p:txBody>
      </p:sp>
      <p:sp>
        <p:nvSpPr>
          <p:cNvPr id="3" name="Symbol zastępczy zawartości 2">
            <a:extLst>
              <a:ext uri="{FF2B5EF4-FFF2-40B4-BE49-F238E27FC236}">
                <a16:creationId xmlns:a16="http://schemas.microsoft.com/office/drawing/2014/main" id="{6C885ECC-0621-4E4C-BD77-E3C4375F710D}"/>
              </a:ext>
            </a:extLst>
          </p:cNvPr>
          <p:cNvSpPr>
            <a:spLocks noGrp="1"/>
          </p:cNvSpPr>
          <p:nvPr>
            <p:ph idx="1"/>
          </p:nvPr>
        </p:nvSpPr>
        <p:spPr>
          <a:xfrm>
            <a:off x="1171852" y="1845734"/>
            <a:ext cx="9983828" cy="4023360"/>
          </a:xfrm>
        </p:spPr>
        <p:txBody>
          <a:bodyPr>
            <a:noAutofit/>
          </a:bodyPr>
          <a:lstStyle/>
          <a:p>
            <a:r>
              <a:rPr lang="pl-PL" sz="1800" dirty="0">
                <a:latin typeface="Arial" panose="020B0604020202020204" pitchFamily="34" charset="0"/>
                <a:cs typeface="Arial" panose="020B0604020202020204" pitchFamily="34" charset="0"/>
              </a:rPr>
              <a:t>Z</a:t>
            </a:r>
            <a:r>
              <a:rPr lang="pl-PL" sz="1800" dirty="0">
                <a:effectLst/>
                <a:latin typeface="Arial" panose="020B0604020202020204" pitchFamily="34" charset="0"/>
                <a:cs typeface="Arial" panose="020B0604020202020204" pitchFamily="34" charset="0"/>
              </a:rPr>
              <a:t>naczne  fragmenty Puszczy są prawie nietknięte przez „siekierę ludzką”, jest tu dużo starych drzew i występują rzadkie gatunki, a ekosystem jest kształtowany przez czynniki naturalne, niemal tak jak tysiące lat temu. To jedyne takie miejsce w Europie. Człowiek musi  zostawić Puszczę w spokoju. Największym zagrożeniem dla Puszczy jest ingerencja człowieka. Kornik drukarz o,  którym tak głośno  zabije trochę świerków, potem zmniejszy swoją liczebność, a Puszcza będzie w znacznie lepszym stanie, niż po masowych wycinkach. Martwe świerki z czasem się rozłożą, a ich miejsce zajmą młode drzewa, w tym również świerki, które licznie się pojawiają i sytuacja się ustabilizuje. </a:t>
            </a:r>
            <a:r>
              <a:rPr lang="pl-PL" sz="1800" dirty="0">
                <a:latin typeface="Arial" panose="020B0604020202020204" pitchFamily="34" charset="0"/>
                <a:cs typeface="Arial" panose="020B0604020202020204" pitchFamily="34" charset="0"/>
              </a:rPr>
              <a:t>Kornik w Puszczy  jest  od tysięcy lat i jego obecność jest całkowicie naturalna. W ciągu ostatnich 100 lat obserwowano kilka większych jego pojawów (gradacji). Ale każdorazowo zabija tylko część świerków i nie zagraża Puszczy. Nie jest szkodnikiem lecz naturalnym elementem, ułatwiającym zmiany lasu, wynikające ze zmian klimatu. Walka z kornikiem nie tylko nie jest potrzebna, ale wręcz szkodzi Puszczy. Metoda wycinania drzew jest nieskuteczna i bardzo szkodliwa. Wycinki robi się wiosną i latem, gdy w całym lesie jest dużo młodych zwierząt (np. piskląt w dziuplach) i są one masowo zabijane przez maszyny dokonujące wycinek, rozjeżdżane traktorami. Te, które nie zginą uciekają płoszone hałasem, obecnością samochodów wywożących drewno. Co zatem należy zrobić? Odpowiedź jest jedna : zostawić Puszczę w spokoju.</a:t>
            </a:r>
          </a:p>
        </p:txBody>
      </p:sp>
    </p:spTree>
    <p:extLst>
      <p:ext uri="{BB962C8B-B14F-4D97-AF65-F5344CB8AC3E}">
        <p14:creationId xmlns:p14="http://schemas.microsoft.com/office/powerpoint/2010/main" val="1398719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D387FA-07CA-44AD-83D8-B1D4FD53E74B}"/>
              </a:ext>
            </a:extLst>
          </p:cNvPr>
          <p:cNvSpPr>
            <a:spLocks noGrp="1"/>
          </p:cNvSpPr>
          <p:nvPr>
            <p:ph type="title"/>
          </p:nvPr>
        </p:nvSpPr>
        <p:spPr>
          <a:xfrm>
            <a:off x="0" y="286603"/>
            <a:ext cx="12192000" cy="1450757"/>
          </a:xfrm>
        </p:spPr>
        <p:txBody>
          <a:bodyPr/>
          <a:lstStyle/>
          <a:p>
            <a:pPr algn="ctr"/>
            <a:r>
              <a:rPr lang="pl-PL" b="1" u="sng" dirty="0"/>
              <a:t>Puszcza Białowieska powinna być chroniona?</a:t>
            </a:r>
            <a:endParaRPr lang="pl-PL" u="sng" dirty="0"/>
          </a:p>
        </p:txBody>
      </p:sp>
      <p:sp>
        <p:nvSpPr>
          <p:cNvPr id="3" name="Symbol zastępczy zawartości 2">
            <a:extLst>
              <a:ext uri="{FF2B5EF4-FFF2-40B4-BE49-F238E27FC236}">
                <a16:creationId xmlns:a16="http://schemas.microsoft.com/office/drawing/2014/main" id="{1E4F34E1-F960-497E-AAC3-F50F49723CF6}"/>
              </a:ext>
            </a:extLst>
          </p:cNvPr>
          <p:cNvSpPr>
            <a:spLocks noGrp="1"/>
          </p:cNvSpPr>
          <p:nvPr>
            <p:ph idx="1"/>
          </p:nvPr>
        </p:nvSpPr>
        <p:spPr>
          <a:xfrm>
            <a:off x="1198485" y="1845734"/>
            <a:ext cx="9996257" cy="4023360"/>
          </a:xfrm>
        </p:spPr>
        <p:txBody>
          <a:bodyPr>
            <a:normAutofit/>
          </a:bodyPr>
          <a:lstStyle/>
          <a:p>
            <a:r>
              <a:rPr lang="pl-PL" sz="1800" dirty="0">
                <a:latin typeface="Arial" panose="020B0604020202020204" pitchFamily="34" charset="0"/>
                <a:cs typeface="Arial" panose="020B0604020202020204" pitchFamily="34" charset="0"/>
              </a:rPr>
              <a:t>Puszcza Białowieska jest ostatnią pozostałością prapuszczy, która przed tysiącami lat porastała Europę od Uralu po Atlantyk. Można w niej zaobserwować wyjątkowe procesy biologiczne, które nie zachodzą nigdzie indziej. Przez wielu naukowców Puszcza uznawana jest za najbardziej złożony ekosystem lądowy w Europie. Przetrwały w niej niezwykle rzadkie gatunki grzybów, roślin i zwierząt.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Ten unikalny ekosystem pamiętający polskich królów –powinien mieć  najwyższy status ochronny przewidziany w polskim prawie. </a:t>
            </a:r>
          </a:p>
          <a:p>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			</a:t>
            </a:r>
            <a:r>
              <a:rPr lang="pl-PL" sz="1600" i="1" dirty="0">
                <a:latin typeface="Arial" panose="020B0604020202020204" pitchFamily="34" charset="0"/>
                <a:cs typeface="Arial" panose="020B0604020202020204" pitchFamily="34" charset="0"/>
              </a:rPr>
              <a:t>„Nie ocalimy wszystkiego, co byśmy pragnęli. Ale uratujemy o wiele więcej, niż 				mogłoby ocaleć, gdybyśmy w ogóle nie podjęli naszych starań."</a:t>
            </a:r>
            <a:br>
              <a:rPr lang="pl-PL" sz="1600" i="1" dirty="0">
                <a:latin typeface="Arial" panose="020B0604020202020204" pitchFamily="34" charset="0"/>
                <a:cs typeface="Arial" panose="020B0604020202020204" pitchFamily="34" charset="0"/>
              </a:rPr>
            </a:br>
            <a:br>
              <a:rPr lang="pl-PL" sz="1600" i="1" dirty="0">
                <a:latin typeface="Arial" panose="020B0604020202020204" pitchFamily="34" charset="0"/>
                <a:cs typeface="Arial" panose="020B0604020202020204" pitchFamily="34" charset="0"/>
              </a:rPr>
            </a:br>
            <a:r>
              <a:rPr lang="pl-PL" sz="1600" i="1" dirty="0">
                <a:latin typeface="Arial" panose="020B0604020202020204" pitchFamily="34" charset="0"/>
                <a:cs typeface="Arial" panose="020B0604020202020204" pitchFamily="34" charset="0"/>
              </a:rPr>
              <a:t>									Sir Peter Scott</a:t>
            </a:r>
          </a:p>
        </p:txBody>
      </p:sp>
      <p:pic>
        <p:nvPicPr>
          <p:cNvPr id="5" name="Żuraw">
            <a:hlinkClick r:id="" action="ppaction://media"/>
            <a:extLst>
              <a:ext uri="{FF2B5EF4-FFF2-40B4-BE49-F238E27FC236}">
                <a16:creationId xmlns:a16="http://schemas.microsoft.com/office/drawing/2014/main" id="{FB77CC7A-AAB8-4F43-BAAC-E870F51F03FC}"/>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saturation sat="277000"/>
                    </a14:imgEffect>
                  </a14:imgLayer>
                </a14:imgProps>
              </a:ext>
            </a:extLst>
          </a:blip>
          <a:stretch>
            <a:fillRect/>
          </a:stretch>
        </p:blipFill>
        <p:spPr>
          <a:xfrm>
            <a:off x="1524574" y="4011275"/>
            <a:ext cx="1345638" cy="1345641"/>
          </a:xfrm>
          <a:prstGeom prst="rect">
            <a:avLst/>
          </a:prstGeom>
          <a:blipFill>
            <a:blip r:embed="rId6"/>
            <a:stretch>
              <a:fillRect/>
            </a:stretch>
          </a:blipFill>
          <a:effectLst>
            <a:glow rad="127000">
              <a:schemeClr val="bg1">
                <a:alpha val="0"/>
              </a:schemeClr>
            </a:glow>
            <a:outerShdw sx="1000" sy="1000" algn="ctr" rotWithShape="0">
              <a:srgbClr val="000000">
                <a:alpha val="0"/>
              </a:srgbClr>
            </a:outerShdw>
            <a:reflection stA="0" endPos="0" dist="50800" dir="5400000" sy="-100000" algn="bl" rotWithShape="0"/>
          </a:effectLst>
        </p:spPr>
      </p:pic>
    </p:spTree>
    <p:extLst>
      <p:ext uri="{BB962C8B-B14F-4D97-AF65-F5344CB8AC3E}">
        <p14:creationId xmlns:p14="http://schemas.microsoft.com/office/powerpoint/2010/main" val="3216131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7"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248FCD-279D-482A-AC70-530AA0D512EC}"/>
              </a:ext>
            </a:extLst>
          </p:cNvPr>
          <p:cNvSpPr>
            <a:spLocks noGrp="1"/>
          </p:cNvSpPr>
          <p:nvPr>
            <p:ph type="title"/>
          </p:nvPr>
        </p:nvSpPr>
        <p:spPr/>
        <p:txBody>
          <a:bodyPr/>
          <a:lstStyle/>
          <a:p>
            <a:r>
              <a:rPr lang="pl-PL" dirty="0"/>
              <a:t>				</a:t>
            </a:r>
            <a:r>
              <a:rPr lang="pl-PL" b="1" u="sng" dirty="0"/>
              <a:t>Źródła:</a:t>
            </a:r>
          </a:p>
        </p:txBody>
      </p:sp>
      <p:sp>
        <p:nvSpPr>
          <p:cNvPr id="3" name="Symbol zastępczy zawartości 2">
            <a:extLst>
              <a:ext uri="{FF2B5EF4-FFF2-40B4-BE49-F238E27FC236}">
                <a16:creationId xmlns:a16="http://schemas.microsoft.com/office/drawing/2014/main" id="{7948E8E1-CE17-418B-AB99-11E002C6B322}"/>
              </a:ext>
            </a:extLst>
          </p:cNvPr>
          <p:cNvSpPr>
            <a:spLocks noGrp="1"/>
          </p:cNvSpPr>
          <p:nvPr>
            <p:ph idx="1"/>
          </p:nvPr>
        </p:nvSpPr>
        <p:spPr>
          <a:xfrm>
            <a:off x="0" y="1845734"/>
            <a:ext cx="12192000" cy="4023360"/>
          </a:xfrm>
        </p:spPr>
        <p:txBody>
          <a:bodyPr>
            <a:normAutofit/>
          </a:bodyPr>
          <a:lstStyle/>
          <a:p>
            <a:pPr algn="ctr"/>
            <a:r>
              <a:rPr lang="pl-PL" b="1" dirty="0"/>
              <a:t>- </a:t>
            </a:r>
            <a:r>
              <a:rPr lang="pl-PL" dirty="0"/>
              <a:t>Prezentacja „Zmiany klimatu Puszczy Białowieskiej” dr hab. Elżbieta Malzahn, W- wa, Sejm 12.02.2020;</a:t>
            </a:r>
          </a:p>
          <a:p>
            <a:pPr algn="ctr"/>
            <a:r>
              <a:rPr lang="pl-PL" b="1" dirty="0"/>
              <a:t>-</a:t>
            </a:r>
            <a:r>
              <a:rPr lang="pl-PL" dirty="0"/>
              <a:t>Prezentacja „Globalna zmiana klimatu- przyczyna, mechanizm i skutki” Aleksandra Kardaś;</a:t>
            </a:r>
          </a:p>
          <a:p>
            <a:pPr algn="ctr"/>
            <a:r>
              <a:rPr lang="pl-PL" b="1" dirty="0"/>
              <a:t>-</a:t>
            </a:r>
            <a:r>
              <a:rPr lang="pl-PL" dirty="0"/>
              <a:t> Prezentacja „Wpływ globalnych zmian klimatycznych na przyrodę Puszczy Białowieskiej”, Bogdan Jaroszewicz</a:t>
            </a:r>
          </a:p>
          <a:p>
            <a:pPr algn="ctr"/>
            <a:r>
              <a:rPr lang="pl-PL" b="1" dirty="0"/>
              <a:t>-</a:t>
            </a:r>
            <a:r>
              <a:rPr lang="pl-PL" dirty="0"/>
              <a:t> </a:t>
            </a:r>
            <a:r>
              <a:rPr lang="pl-PL" dirty="0">
                <a:hlinkClick r:id="rId2"/>
              </a:rPr>
              <a:t>www.msw-pttk.org.pl/dokumenty/parki_narodowe/biapn.html</a:t>
            </a:r>
            <a:r>
              <a:rPr lang="pl-PL" dirty="0"/>
              <a:t>;</a:t>
            </a:r>
          </a:p>
          <a:p>
            <a:pPr algn="ctr"/>
            <a:r>
              <a:rPr lang="pl-PL" b="1" dirty="0"/>
              <a:t>- </a:t>
            </a:r>
            <a:r>
              <a:rPr lang="pl-PL" dirty="0">
                <a:hlinkClick r:id="rId3"/>
              </a:rPr>
              <a:t>www.carsekt.pl/baza-wiedzy/kornik-drukarz/</a:t>
            </a:r>
            <a:r>
              <a:rPr lang="pl-PL" dirty="0"/>
              <a:t>;</a:t>
            </a:r>
          </a:p>
          <a:p>
            <a:pPr algn="ctr"/>
            <a:r>
              <a:rPr lang="pl-PL" b="1" dirty="0"/>
              <a:t>-</a:t>
            </a:r>
            <a:r>
              <a:rPr lang="pl-PL" dirty="0"/>
              <a:t> </a:t>
            </a:r>
            <a:r>
              <a:rPr lang="pl-PL" dirty="0">
                <a:hlinkClick r:id="rId4"/>
              </a:rPr>
              <a:t>https://kochampuszcze.pl/informacje/</a:t>
            </a:r>
            <a:r>
              <a:rPr lang="pl-PL" dirty="0"/>
              <a:t>;</a:t>
            </a:r>
          </a:p>
          <a:p>
            <a:pPr algn="ctr"/>
            <a:r>
              <a:rPr lang="pl-PL" b="1" dirty="0"/>
              <a:t>-</a:t>
            </a:r>
            <a:r>
              <a:rPr lang="pl-PL" dirty="0"/>
              <a:t> </a:t>
            </a:r>
            <a:r>
              <a:rPr lang="pl-PL" dirty="0">
                <a:hlinkClick r:id="rId5"/>
              </a:rPr>
              <a:t>https://pl.wikipedia.org/wiki/Puszcza_Bia%C5%82owieska</a:t>
            </a:r>
            <a:r>
              <a:rPr lang="pl-PL" dirty="0"/>
              <a:t>;</a:t>
            </a:r>
          </a:p>
          <a:p>
            <a:pPr algn="ctr"/>
            <a:endParaRPr lang="pl-PL" dirty="0"/>
          </a:p>
          <a:p>
            <a:pPr algn="ctr"/>
            <a:endParaRPr lang="pl-PL" dirty="0"/>
          </a:p>
          <a:p>
            <a:pPr algn="ctr"/>
            <a:endParaRPr lang="pl-PL" dirty="0"/>
          </a:p>
        </p:txBody>
      </p:sp>
    </p:spTree>
    <p:extLst>
      <p:ext uri="{BB962C8B-B14F-4D97-AF65-F5344CB8AC3E}">
        <p14:creationId xmlns:p14="http://schemas.microsoft.com/office/powerpoint/2010/main" val="38818342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192C1C-1BD3-4374-A8A9-CC3AAAE9DA73}"/>
              </a:ext>
            </a:extLst>
          </p:cNvPr>
          <p:cNvSpPr>
            <a:spLocks noGrp="1"/>
          </p:cNvSpPr>
          <p:nvPr>
            <p:ph type="title"/>
          </p:nvPr>
        </p:nvSpPr>
        <p:spPr>
          <a:xfrm>
            <a:off x="0" y="2592280"/>
            <a:ext cx="12192000" cy="1100832"/>
          </a:xfrm>
        </p:spPr>
        <p:txBody>
          <a:bodyPr>
            <a:normAutofit/>
          </a:bodyPr>
          <a:lstStyle/>
          <a:p>
            <a:pPr algn="ctr"/>
            <a:r>
              <a:rPr lang="pl-PL" sz="7200" b="1" dirty="0"/>
              <a:t>Dziękuję za uwagę.</a:t>
            </a:r>
          </a:p>
        </p:txBody>
      </p:sp>
    </p:spTree>
    <p:extLst>
      <p:ext uri="{BB962C8B-B14F-4D97-AF65-F5344CB8AC3E}">
        <p14:creationId xmlns:p14="http://schemas.microsoft.com/office/powerpoint/2010/main" val="2376063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7BDD4B-DA92-4B66-994F-55BDBE246C9B}"/>
              </a:ext>
            </a:extLst>
          </p:cNvPr>
          <p:cNvSpPr>
            <a:spLocks noGrp="1"/>
          </p:cNvSpPr>
          <p:nvPr>
            <p:ph type="title"/>
          </p:nvPr>
        </p:nvSpPr>
        <p:spPr>
          <a:xfrm>
            <a:off x="1553592" y="286603"/>
            <a:ext cx="5362113" cy="1450757"/>
          </a:xfrm>
        </p:spPr>
        <p:txBody>
          <a:bodyPr/>
          <a:lstStyle/>
          <a:p>
            <a:r>
              <a:rPr lang="pl-PL" b="1" u="sng" dirty="0">
                <a:solidFill>
                  <a:schemeClr val="tx1"/>
                </a:solidFill>
              </a:rPr>
              <a:t>Puszcza Białowieska </a:t>
            </a:r>
          </a:p>
        </p:txBody>
      </p:sp>
      <p:sp>
        <p:nvSpPr>
          <p:cNvPr id="3" name="Symbol zastępczy zawartości 2">
            <a:extLst>
              <a:ext uri="{FF2B5EF4-FFF2-40B4-BE49-F238E27FC236}">
                <a16:creationId xmlns:a16="http://schemas.microsoft.com/office/drawing/2014/main" id="{B05CE1FD-51B1-4762-B4DE-F63D46D0A563}"/>
              </a:ext>
            </a:extLst>
          </p:cNvPr>
          <p:cNvSpPr>
            <a:spLocks noGrp="1"/>
          </p:cNvSpPr>
          <p:nvPr>
            <p:ph idx="1"/>
          </p:nvPr>
        </p:nvSpPr>
        <p:spPr>
          <a:xfrm>
            <a:off x="1097280" y="3018408"/>
            <a:ext cx="10058400" cy="2850686"/>
          </a:xfrm>
        </p:spPr>
        <p:txBody>
          <a:bodyPr/>
          <a:lstStyle/>
          <a:p>
            <a:r>
              <a:rPr lang="pl-PL" sz="1800" dirty="0">
                <a:effectLst/>
                <a:latin typeface="Arial" panose="020B0604020202020204" pitchFamily="34" charset="0"/>
                <a:ea typeface="Verdana" panose="020B0604030504040204" pitchFamily="34" charset="0"/>
                <a:cs typeface="Arial" panose="020B0604020202020204" pitchFamily="34" charset="0"/>
              </a:rPr>
              <a:t>Puszcza Białowieska to rozległy nizinny kompleks leśny o obszarze około 150 000 ha, położony po obydwu stronach granicy między Polską i Republiką Białoruś, będącej jednocześnie wschodnią granicą Unii Europejskiej. W Polsce znajduje się 62 942 ha, na Białorusi 87 500 ha Puszczy. Jest to wyraźnie wyróżniająca się jednostka przyrodnicza otoczona obszarami rolniczymi, osadniczymi i niewielkimi kompleksami leśnymi. Dzisiejsza Puszcza Białowieska to pozostałość trzech Puszcz: Białowieskiej, Świsłockiej i Ladzkiej (dawniej znanej jako Puszcza Bielska). Puszcza leży w Europie Wschodniej, w Prowincji Nizin Podlasko-Białoruskich, w makroregionie Niziny Podlaskiej i mezoregionie Wysoczyzny Bielskiej.</a:t>
            </a:r>
          </a:p>
          <a:p>
            <a:endParaRPr lang="pl-PL" dirty="0">
              <a:solidFill>
                <a:schemeClr val="tx1"/>
              </a:solidFill>
            </a:endParaRPr>
          </a:p>
        </p:txBody>
      </p:sp>
      <p:pic>
        <p:nvPicPr>
          <p:cNvPr id="5" name="Obraz 4">
            <a:extLst>
              <a:ext uri="{FF2B5EF4-FFF2-40B4-BE49-F238E27FC236}">
                <a16:creationId xmlns:a16="http://schemas.microsoft.com/office/drawing/2014/main" id="{EE7BA4F8-E1FF-4D8D-9CD2-D77EB3E05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2642" y="71021"/>
            <a:ext cx="4705164" cy="2947387"/>
          </a:xfrm>
          <a:prstGeom prst="rect">
            <a:avLst/>
          </a:prstGeom>
        </p:spPr>
      </p:pic>
    </p:spTree>
    <p:extLst>
      <p:ext uri="{BB962C8B-B14F-4D97-AF65-F5344CB8AC3E}">
        <p14:creationId xmlns:p14="http://schemas.microsoft.com/office/powerpoint/2010/main" val="4191698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BC6307-0582-4079-BE90-CF85B0F01099}"/>
              </a:ext>
            </a:extLst>
          </p:cNvPr>
          <p:cNvSpPr>
            <a:spLocks noGrp="1"/>
          </p:cNvSpPr>
          <p:nvPr>
            <p:ph type="title"/>
          </p:nvPr>
        </p:nvSpPr>
        <p:spPr/>
        <p:txBody>
          <a:bodyPr/>
          <a:lstStyle/>
          <a:p>
            <a:r>
              <a:rPr lang="pl-PL" dirty="0"/>
              <a:t>				Autor</a:t>
            </a:r>
          </a:p>
        </p:txBody>
      </p:sp>
      <p:sp>
        <p:nvSpPr>
          <p:cNvPr id="7" name="Symbol zastępczy zawartości 6">
            <a:extLst>
              <a:ext uri="{FF2B5EF4-FFF2-40B4-BE49-F238E27FC236}">
                <a16:creationId xmlns:a16="http://schemas.microsoft.com/office/drawing/2014/main" id="{FD929888-10D0-4070-88F4-81A13DF09551}"/>
              </a:ext>
            </a:extLst>
          </p:cNvPr>
          <p:cNvSpPr>
            <a:spLocks noGrp="1"/>
          </p:cNvSpPr>
          <p:nvPr>
            <p:ph idx="1"/>
          </p:nvPr>
        </p:nvSpPr>
        <p:spPr/>
        <p:txBody>
          <a:bodyPr>
            <a:normAutofit/>
          </a:bodyPr>
          <a:lstStyle/>
          <a:p>
            <a:r>
              <a:rPr lang="pl-PL" sz="3200" dirty="0">
                <a:latin typeface="Arial" panose="020B0604020202020204" pitchFamily="34" charset="0"/>
                <a:cs typeface="Arial" panose="020B0604020202020204" pitchFamily="34" charset="0"/>
              </a:rPr>
              <a:t>Karol Terlecki</a:t>
            </a:r>
          </a:p>
          <a:p>
            <a:r>
              <a:rPr lang="pl-PL" sz="3200" dirty="0">
                <a:latin typeface="Arial" panose="020B0604020202020204" pitchFamily="34" charset="0"/>
                <a:cs typeface="Arial" panose="020B0604020202020204" pitchFamily="34" charset="0"/>
              </a:rPr>
              <a:t>Kl. 7a</a:t>
            </a:r>
          </a:p>
          <a:p>
            <a:r>
              <a:rPr lang="pl-PL" sz="3200" dirty="0">
                <a:latin typeface="Arial" panose="020B0604020202020204" pitchFamily="34" charset="0"/>
                <a:cs typeface="Arial" panose="020B0604020202020204" pitchFamily="34" charset="0"/>
              </a:rPr>
              <a:t>Szkoła Podstawowa w Pierzchnicy</a:t>
            </a:r>
          </a:p>
        </p:txBody>
      </p:sp>
    </p:spTree>
    <p:extLst>
      <p:ext uri="{BB962C8B-B14F-4D97-AF65-F5344CB8AC3E}">
        <p14:creationId xmlns:p14="http://schemas.microsoft.com/office/powerpoint/2010/main" val="3273087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down)">
                                      <p:cBhvr>
                                        <p:cTn id="1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579E5E-597A-4AD0-B66F-B33FEF0CFA3D}"/>
              </a:ext>
            </a:extLst>
          </p:cNvPr>
          <p:cNvSpPr>
            <a:spLocks noGrp="1"/>
          </p:cNvSpPr>
          <p:nvPr>
            <p:ph type="title"/>
          </p:nvPr>
        </p:nvSpPr>
        <p:spPr>
          <a:xfrm>
            <a:off x="0" y="286603"/>
            <a:ext cx="12192000" cy="849739"/>
          </a:xfrm>
        </p:spPr>
        <p:txBody>
          <a:bodyPr>
            <a:normAutofit/>
          </a:bodyPr>
          <a:lstStyle/>
          <a:p>
            <a:pPr algn="ctr"/>
            <a:r>
              <a:rPr lang="pl-PL" sz="4400" b="1" u="sng" dirty="0"/>
              <a:t>Historia Puszczy Białowieskiej</a:t>
            </a:r>
          </a:p>
        </p:txBody>
      </p:sp>
      <p:sp>
        <p:nvSpPr>
          <p:cNvPr id="3" name="Symbol zastępczy zawartości 2">
            <a:extLst>
              <a:ext uri="{FF2B5EF4-FFF2-40B4-BE49-F238E27FC236}">
                <a16:creationId xmlns:a16="http://schemas.microsoft.com/office/drawing/2014/main" id="{4359AB0E-B686-4711-836D-3CB3592BB5D2}"/>
              </a:ext>
            </a:extLst>
          </p:cNvPr>
          <p:cNvSpPr>
            <a:spLocks noGrp="1"/>
          </p:cNvSpPr>
          <p:nvPr>
            <p:ph idx="1"/>
          </p:nvPr>
        </p:nvSpPr>
        <p:spPr>
          <a:xfrm>
            <a:off x="1097280" y="1793289"/>
            <a:ext cx="10058400" cy="4075805"/>
          </a:xfrm>
        </p:spPr>
        <p:txBody>
          <a:bodyPr>
            <a:noAutofit/>
          </a:bodyPr>
          <a:lstStyle/>
          <a:p>
            <a:r>
              <a:rPr lang="pl-PL" sz="1600" dirty="0">
                <a:effectLst/>
                <a:latin typeface="Arial" panose="020B0604020202020204" pitchFamily="34" charset="0"/>
                <a:ea typeface="Verdana" panose="020B0604030504040204" pitchFamily="34" charset="0"/>
                <a:cs typeface="Arial" panose="020B0604020202020204" pitchFamily="34" charset="0"/>
              </a:rPr>
              <a:t>Najstarsze ślady człowieka znalezione na terenie Puszczy Białowieskiej sięgają neolitu, najstarsze datowane znalezisko pochodzi z IV–III w. p.n.e. W polskiej części Puszczy zlokalizowano ponad 600 kurhanów wczesnośredniowiecznych. W XVI wieku Puszcza Białowieska wraz z częścią sąsiadujących z nią terenów stanowi osobną dzierżawę – leśnictwo białowieskie, które w 1589 roku wchodzi w skład dóbr stołowych, a więc prywatnych dóbr panującego. </a:t>
            </a:r>
            <a:r>
              <a:rPr lang="pl-PL" sz="1600" dirty="0">
                <a:latin typeface="Arial" panose="020B0604020202020204" pitchFamily="34" charset="0"/>
                <a:ea typeface="Verdana" panose="020B0604030504040204" pitchFamily="34" charset="0"/>
                <a:cs typeface="Arial" panose="020B0604020202020204" pitchFamily="34" charset="0"/>
              </a:rPr>
              <a:t>W XVI wieku powstał dwór myśliwski w Białowieży. W </a:t>
            </a:r>
            <a:r>
              <a:rPr lang="pl-PL" sz="1600" dirty="0">
                <a:effectLst/>
                <a:latin typeface="Arial" panose="020B0604020202020204" pitchFamily="34" charset="0"/>
                <a:ea typeface="Verdana" panose="020B0604030504040204" pitchFamily="34" charset="0"/>
                <a:cs typeface="Arial" panose="020B0604020202020204" pitchFamily="34" charset="0"/>
              </a:rPr>
              <a:t>końcu XVII wieku rozwija się w Puszczy produkcja smoły, węgla drzewnego i potażu. W 1795 roku Puszcza Białowieska wchodzi w skład imperium rosyjskiego, jej obszar zmniejsza się o prawie 40 tys. ha oddanych w ręce prywatne. W 1915 roku wkraczają do Puszczy wojska niemieckie. Przez 3 lata wycięto ponad 4,5 miliona m3 drewna. Wiosną 1919 roku giną ostatnie żubry. W grudniu 1921 roku powstaje leśnictwo Rezerwat – początek Parku  </a:t>
            </a:r>
            <a:r>
              <a:rPr lang="pl-PL" sz="1600" dirty="0">
                <a:latin typeface="Arial" panose="020B0604020202020204" pitchFamily="34" charset="0"/>
                <a:ea typeface="Verdana" panose="020B0604030504040204" pitchFamily="34" charset="0"/>
                <a:cs typeface="Arial" panose="020B0604020202020204" pitchFamily="34" charset="0"/>
              </a:rPr>
              <a:t>N</a:t>
            </a:r>
            <a:r>
              <a:rPr lang="pl-PL" sz="1600" dirty="0">
                <a:effectLst/>
                <a:latin typeface="Arial" panose="020B0604020202020204" pitchFamily="34" charset="0"/>
                <a:ea typeface="Verdana" panose="020B0604030504040204" pitchFamily="34" charset="0"/>
                <a:cs typeface="Arial" panose="020B0604020202020204" pitchFamily="34" charset="0"/>
              </a:rPr>
              <a:t>arodowego. We wrześniu 1939 roku niemieckie oddziały dotarły do Hajnówki,  a do </a:t>
            </a:r>
            <a:r>
              <a:rPr lang="pl-PL" sz="1600" dirty="0">
                <a:latin typeface="Arial" panose="020B0604020202020204" pitchFamily="34" charset="0"/>
                <a:ea typeface="Verdana" panose="020B0604030504040204" pitchFamily="34" charset="0"/>
                <a:cs typeface="Arial" panose="020B0604020202020204" pitchFamily="34" charset="0"/>
              </a:rPr>
              <a:t> </a:t>
            </a:r>
            <a:r>
              <a:rPr lang="pl-PL" sz="1600" dirty="0">
                <a:effectLst/>
                <a:latin typeface="Arial" panose="020B0604020202020204" pitchFamily="34" charset="0"/>
                <a:ea typeface="Verdana" panose="020B0604030504040204" pitchFamily="34" charset="0"/>
                <a:cs typeface="Arial" panose="020B0604020202020204" pitchFamily="34" charset="0"/>
              </a:rPr>
              <a:t> Białowieży 22 września wkraczają wojska sowieckie. W grudniu 1939 roku całą Puszczę uznano za „rezerwat przyrody”, co nie przeszkodziło w wyrębie 1,5 mln m3drewna. W czerwcu 1941 roku rozpoczyna się okupacja niemiecka. Puszcza zostaje uznana za teren łowiecki Rzeszy. W ramach walki z partyzantką spacyfikowano wsie wewnątrz kompleksu leśnego i na jego obrzeżach mają miejsce liczne egzekucje mieszkańców. 17 lipca 1944 roku do Białowieży wkraczają oddziały 65 Armii dowodzone przez generała Pawła Batowa. Uciekając Niemcy podpalają pałac carski. Początkowo cała Puszcza Białowieska ma być włączona do Związku Sowieckiego. Członków AK i osoby współpracujące aresztuje NKWD i wywozi do łagrów. Ostatecznie w wyniku zmiany granic w Polsce pozostaje 62,5 tys. ha, reszta przypada Związkowi Sowieckiemu. W 1947 roku restytuowano Białowieski Park Narodowy.</a:t>
            </a:r>
            <a:endParaRPr lang="pl-PL" sz="16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9513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0A5BE3-753E-4F4E-B07D-861D67FCFB54}"/>
              </a:ext>
            </a:extLst>
          </p:cNvPr>
          <p:cNvSpPr>
            <a:spLocks noGrp="1"/>
          </p:cNvSpPr>
          <p:nvPr>
            <p:ph type="title"/>
          </p:nvPr>
        </p:nvSpPr>
        <p:spPr>
          <a:xfrm>
            <a:off x="0" y="577335"/>
            <a:ext cx="12192000" cy="1251750"/>
          </a:xfrm>
        </p:spPr>
        <p:txBody>
          <a:bodyPr>
            <a:normAutofit fontScale="90000"/>
          </a:bodyPr>
          <a:lstStyle/>
          <a:p>
            <a:pPr algn="ctr"/>
            <a:br>
              <a:rPr lang="pl-PL" b="1" dirty="0"/>
            </a:br>
            <a:r>
              <a:rPr lang="pl-PL" b="1" u="sng" dirty="0"/>
              <a:t>Hydrologia Puszczy</a:t>
            </a:r>
            <a:br>
              <a:rPr lang="pl-PL" b="1" dirty="0"/>
            </a:br>
            <a:endParaRPr lang="pl-PL" dirty="0"/>
          </a:p>
        </p:txBody>
      </p:sp>
      <p:sp>
        <p:nvSpPr>
          <p:cNvPr id="3" name="Symbol zastępczy zawartości 2">
            <a:extLst>
              <a:ext uri="{FF2B5EF4-FFF2-40B4-BE49-F238E27FC236}">
                <a16:creationId xmlns:a16="http://schemas.microsoft.com/office/drawing/2014/main" id="{C8ACAF9F-9E1D-4C02-B06E-EF78D8436850}"/>
              </a:ext>
            </a:extLst>
          </p:cNvPr>
          <p:cNvSpPr>
            <a:spLocks noGrp="1"/>
          </p:cNvSpPr>
          <p:nvPr>
            <p:ph idx="1"/>
          </p:nvPr>
        </p:nvSpPr>
        <p:spPr>
          <a:xfrm>
            <a:off x="1242874" y="1817794"/>
            <a:ext cx="10058400" cy="4462871"/>
          </a:xfrm>
        </p:spPr>
        <p:txBody>
          <a:bodyPr>
            <a:normAutofit/>
          </a:bodyPr>
          <a:lstStyle/>
          <a:p>
            <a:r>
              <a:rPr lang="pl-PL" sz="1800" dirty="0">
                <a:effectLst/>
                <a:latin typeface="Arial" panose="020B0604020202020204" pitchFamily="34" charset="0"/>
                <a:ea typeface="Verdana" panose="020B0604030504040204" pitchFamily="34" charset="0"/>
                <a:cs typeface="Arial" panose="020B0604020202020204" pitchFamily="34" charset="0"/>
              </a:rPr>
              <a:t>Puszcza Białowieska leży w pobliżu kontynentalnego działu wodnego oddzielającego zlewnię Morza Bałtyckiego od zlewni Morza Czarnego. Głównymi rzekami polskiej części Puszczy są: Narewka – lewy dopływ Narwi, biorąca początek we wschodniej części Puszczy oraz Leśna Prawa – prawy dopływ Bugu, której źródła znajdują się na północ od Hajnówki w okolicy wsi Dubiny. W Puszczy brak jest naturalnych zbiorników wodnych. Największy ze zbiorników sztucznych, Zalew Siemianówka (3200 ha) wybudowano w latach dziewięć-dziesiątych XX wieku w dolinie Narwi na przedpolu Puszczy. Mniejsze zbiorniki to stawy w Parku Pałacowym  w Białowieży i zbiornik w Topile. Ten ostatni służył do przechowywania drewna w sezonie letnim.</a:t>
            </a:r>
            <a:endParaRPr lang="pl-PL" sz="1800"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pic>
        <p:nvPicPr>
          <p:cNvPr id="5" name="Obraz 4">
            <a:extLst>
              <a:ext uri="{FF2B5EF4-FFF2-40B4-BE49-F238E27FC236}">
                <a16:creationId xmlns:a16="http://schemas.microsoft.com/office/drawing/2014/main" id="{2420B1E0-564A-48AB-81D5-F46C429BE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593" y="4200148"/>
            <a:ext cx="4024915" cy="1943197"/>
          </a:xfrm>
          <a:prstGeom prst="rect">
            <a:avLst/>
          </a:prstGeom>
        </p:spPr>
      </p:pic>
      <p:pic>
        <p:nvPicPr>
          <p:cNvPr id="6" name="Obraz 5">
            <a:extLst>
              <a:ext uri="{FF2B5EF4-FFF2-40B4-BE49-F238E27FC236}">
                <a16:creationId xmlns:a16="http://schemas.microsoft.com/office/drawing/2014/main" id="{1A89CAE6-2B69-4C15-9D92-E45B0DDCF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422" y="4200149"/>
            <a:ext cx="3556987" cy="1943197"/>
          </a:xfrm>
          <a:prstGeom prst="rect">
            <a:avLst/>
          </a:prstGeom>
        </p:spPr>
      </p:pic>
    </p:spTree>
    <p:extLst>
      <p:ext uri="{BB962C8B-B14F-4D97-AF65-F5344CB8AC3E}">
        <p14:creationId xmlns:p14="http://schemas.microsoft.com/office/powerpoint/2010/main" val="3570519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273F8E-2440-4752-9E51-D6986B1E7900}"/>
              </a:ext>
            </a:extLst>
          </p:cNvPr>
          <p:cNvSpPr>
            <a:spLocks noGrp="1"/>
          </p:cNvSpPr>
          <p:nvPr>
            <p:ph type="title"/>
          </p:nvPr>
        </p:nvSpPr>
        <p:spPr>
          <a:xfrm>
            <a:off x="0" y="286604"/>
            <a:ext cx="12192000" cy="1204846"/>
          </a:xfrm>
        </p:spPr>
        <p:txBody>
          <a:bodyPr/>
          <a:lstStyle/>
          <a:p>
            <a:pPr algn="ctr"/>
            <a:r>
              <a:rPr lang="pl-PL" b="1" u="sng" dirty="0">
                <a:latin typeface="+mn-lt"/>
              </a:rPr>
              <a:t>Klimat</a:t>
            </a:r>
            <a:r>
              <a:rPr lang="pl-PL" dirty="0">
                <a:latin typeface="+mn-lt"/>
              </a:rPr>
              <a:t> </a:t>
            </a:r>
          </a:p>
        </p:txBody>
      </p:sp>
      <p:sp>
        <p:nvSpPr>
          <p:cNvPr id="3" name="Symbol zastępczy zawartości 2">
            <a:extLst>
              <a:ext uri="{FF2B5EF4-FFF2-40B4-BE49-F238E27FC236}">
                <a16:creationId xmlns:a16="http://schemas.microsoft.com/office/drawing/2014/main" id="{53D447CD-85E0-4C12-ABBC-B9FAC4B0099B}"/>
              </a:ext>
            </a:extLst>
          </p:cNvPr>
          <p:cNvSpPr>
            <a:spLocks noGrp="1"/>
          </p:cNvSpPr>
          <p:nvPr>
            <p:ph sz="half" idx="1"/>
          </p:nvPr>
        </p:nvSpPr>
        <p:spPr/>
        <p:txBody>
          <a:bodyPr>
            <a:normAutofit fontScale="25000" lnSpcReduction="20000"/>
          </a:bodyPr>
          <a:lstStyle/>
          <a:p>
            <a:r>
              <a:rPr lang="pl-PL" sz="7200" dirty="0">
                <a:effectLst/>
                <a:latin typeface="Arial" panose="020B0604020202020204" pitchFamily="34" charset="0"/>
                <a:ea typeface="Verdana" panose="020B0604030504040204" pitchFamily="34" charset="0"/>
                <a:cs typeface="Arial" panose="020B0604020202020204" pitchFamily="34" charset="0"/>
              </a:rPr>
              <a:t>Puszcza Białowieska leży w strefie klimatu subkontynentalnego, umiarkowanie ciepłego i umiarkowanie wilgotnego. Średnia temperatura roczna w okresie 1955–2001 wynosi +6,8°C. Najzimniejszym miesiącem jest styczeń, którego średnia temperatura wyniosła –4,2°C; najcieplejszym miesiącem jest natomiast lipiec ze średnią temperaturą +17,7°C. Średnia temperatura półrocza letniego wynosi 13,7°C a półrocza zimowego –0,2°C. Najniższa odnotowana temperatura to –34,8°C, najwyższa +34,0°C. Średnia roczna suma opadów w latach 1955–2001 wynosiła 641 mm, przy czym waha się od 448,0 do 933 mm. Większość opadów przypada na sezon wegetacyjny. Trwała pokrywa śnieżna utrzymuje się w Puszczy przez 3 miesiące (ponad 92 dni). Okres wegetacyjny trwa średnio 208 dni i jest krótszy o około 4 tygodnie niż w zachodniej Polsce (wiosna nastaje później, a jesień wcześniej). </a:t>
            </a:r>
            <a:endParaRPr lang="pl-PL" sz="7200" b="1" dirty="0">
              <a:latin typeface="Arial" panose="020B0604020202020204" pitchFamily="34" charset="0"/>
              <a:ea typeface="Verdana" panose="020B0604030504040204" pitchFamily="34" charset="0"/>
              <a:cs typeface="Arial" panose="020B0604020202020204" pitchFamily="34" charset="0"/>
            </a:endParaRPr>
          </a:p>
          <a:p>
            <a:endParaRPr lang="pl-PL" dirty="0"/>
          </a:p>
        </p:txBody>
      </p:sp>
      <p:pic>
        <p:nvPicPr>
          <p:cNvPr id="6" name="Symbol zastępczy zawartości 5">
            <a:extLst>
              <a:ext uri="{FF2B5EF4-FFF2-40B4-BE49-F238E27FC236}">
                <a16:creationId xmlns:a16="http://schemas.microsoft.com/office/drawing/2014/main" id="{83AB0DCD-3883-4285-B661-630DB6408F8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94221" y="1845734"/>
            <a:ext cx="3021957" cy="4022725"/>
          </a:xfrm>
        </p:spPr>
      </p:pic>
      <p:pic>
        <p:nvPicPr>
          <p:cNvPr id="5" name="Obraz 4">
            <a:extLst>
              <a:ext uri="{FF2B5EF4-FFF2-40B4-BE49-F238E27FC236}">
                <a16:creationId xmlns:a16="http://schemas.microsoft.com/office/drawing/2014/main" id="{97BAE14F-A6E7-4DCB-8548-20F84CFA7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0" y="1737360"/>
            <a:ext cx="2393420" cy="1778197"/>
          </a:xfrm>
          <a:prstGeom prst="rect">
            <a:avLst/>
          </a:prstGeom>
        </p:spPr>
      </p:pic>
      <p:pic>
        <p:nvPicPr>
          <p:cNvPr id="8" name="Obraz 7">
            <a:extLst>
              <a:ext uri="{FF2B5EF4-FFF2-40B4-BE49-F238E27FC236}">
                <a16:creationId xmlns:a16="http://schemas.microsoft.com/office/drawing/2014/main" id="{7D4479FB-DFE5-400A-9A3A-21F1930A1A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920" y="3835153"/>
            <a:ext cx="2393420" cy="2183907"/>
          </a:xfrm>
          <a:prstGeom prst="rect">
            <a:avLst/>
          </a:prstGeom>
        </p:spPr>
      </p:pic>
    </p:spTree>
    <p:extLst>
      <p:ext uri="{BB962C8B-B14F-4D97-AF65-F5344CB8AC3E}">
        <p14:creationId xmlns:p14="http://schemas.microsoft.com/office/powerpoint/2010/main" val="13735766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63C952-D2CA-4445-AE06-66AA59F65DDC}"/>
              </a:ext>
            </a:extLst>
          </p:cNvPr>
          <p:cNvSpPr>
            <a:spLocks noGrp="1"/>
          </p:cNvSpPr>
          <p:nvPr>
            <p:ph type="title"/>
          </p:nvPr>
        </p:nvSpPr>
        <p:spPr>
          <a:xfrm>
            <a:off x="0" y="286603"/>
            <a:ext cx="12192000" cy="1450757"/>
          </a:xfrm>
        </p:spPr>
        <p:txBody>
          <a:bodyPr/>
          <a:lstStyle/>
          <a:p>
            <a:pPr algn="ctr"/>
            <a:r>
              <a:rPr lang="pl-PL" b="1" u="sng" dirty="0"/>
              <a:t>Ukształtowanie terenu</a:t>
            </a:r>
          </a:p>
        </p:txBody>
      </p:sp>
      <p:sp>
        <p:nvSpPr>
          <p:cNvPr id="3" name="Symbol zastępczy zawartości 2">
            <a:extLst>
              <a:ext uri="{FF2B5EF4-FFF2-40B4-BE49-F238E27FC236}">
                <a16:creationId xmlns:a16="http://schemas.microsoft.com/office/drawing/2014/main" id="{6D8DA6E3-0EC3-42FA-B37F-587599B81290}"/>
              </a:ext>
            </a:extLst>
          </p:cNvPr>
          <p:cNvSpPr>
            <a:spLocks noGrp="1"/>
          </p:cNvSpPr>
          <p:nvPr>
            <p:ph sz="half" idx="1"/>
          </p:nvPr>
        </p:nvSpPr>
        <p:spPr/>
        <p:txBody>
          <a:bodyPr>
            <a:noAutofit/>
          </a:bodyPr>
          <a:lstStyle/>
          <a:p>
            <a:r>
              <a:rPr lang="pl-PL" sz="1800" dirty="0">
                <a:effectLst/>
                <a:latin typeface="Arial" panose="020B0604020202020204" pitchFamily="34" charset="0"/>
                <a:ea typeface="Verdana" panose="020B0604030504040204" pitchFamily="34" charset="0"/>
                <a:cs typeface="Arial" panose="020B0604020202020204" pitchFamily="34" charset="0"/>
              </a:rPr>
              <a:t>Puszcza Białowieska zajmuje obszar płaski o słabo zróżnicowanej rzeźbie terenu, której cechy charakterystyczne są słabo widoczne ze względu na pokrywę leśną. W części zachodniej najwyższe wzniesienie (196,2 m n.p.m.) znajduje się w pobliżu wsi Lipiny, najniższe zaś w okolicy wsi Rybaki nad Narwią (134 m n.p.m.). Przeciętna wysokość waha się pomiędzy 165 a 175 m n.p.m. Absolutne przewyższenia pojedynczych wzniesień nie przekraczają 30 m. Przez środek Puszczy na linii Hajnówka-Czerlonka-Grudki biegnie wał morenowy, tu też znajdują się najwyższe wzniesienia, między innymi Góra Batorego (183m n.p.m.). Od tego wału teren opada w kierunku rzeki Narwi (na północy) i Leśnej Prawej (na południu). Oddziela on wododziały Narwi i Bugu</a:t>
            </a:r>
            <a:r>
              <a:rPr lang="pl-PL" sz="1800" dirty="0">
                <a:effectLst/>
                <a:latin typeface="Arial" panose="020B0604020202020204" pitchFamily="34" charset="0"/>
                <a:cs typeface="Arial" panose="020B0604020202020204" pitchFamily="34" charset="0"/>
              </a:rPr>
              <a:t>.</a:t>
            </a:r>
            <a:endParaRPr lang="pl-PL" sz="1800" dirty="0">
              <a:latin typeface="Arial" panose="020B0604020202020204" pitchFamily="34" charset="0"/>
              <a:cs typeface="Arial" panose="020B0604020202020204" pitchFamily="34" charset="0"/>
            </a:endParaRPr>
          </a:p>
        </p:txBody>
      </p:sp>
      <p:pic>
        <p:nvPicPr>
          <p:cNvPr id="5" name="Symbol zastępczy zawartości 4">
            <a:extLst>
              <a:ext uri="{FF2B5EF4-FFF2-40B4-BE49-F238E27FC236}">
                <a16:creationId xmlns:a16="http://schemas.microsoft.com/office/drawing/2014/main" id="{682E3B92-46B2-4F5F-BBE5-613D711B48E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238" y="2216417"/>
            <a:ext cx="4937125" cy="3282416"/>
          </a:xfrm>
          <a:prstGeom prst="rect">
            <a:avLst/>
          </a:prstGeom>
        </p:spPr>
      </p:pic>
    </p:spTree>
    <p:extLst>
      <p:ext uri="{BB962C8B-B14F-4D97-AF65-F5344CB8AC3E}">
        <p14:creationId xmlns:p14="http://schemas.microsoft.com/office/powerpoint/2010/main" val="1366462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0C3EAF-60E8-49EC-AC55-116851321115}"/>
              </a:ext>
            </a:extLst>
          </p:cNvPr>
          <p:cNvSpPr>
            <a:spLocks noGrp="1"/>
          </p:cNvSpPr>
          <p:nvPr>
            <p:ph type="title"/>
          </p:nvPr>
        </p:nvSpPr>
        <p:spPr>
          <a:xfrm>
            <a:off x="0" y="286603"/>
            <a:ext cx="12192000" cy="1450757"/>
          </a:xfrm>
        </p:spPr>
        <p:txBody>
          <a:bodyPr/>
          <a:lstStyle/>
          <a:p>
            <a:pPr algn="ctr"/>
            <a:r>
              <a:rPr lang="pl-PL" b="1" u="sng" dirty="0"/>
              <a:t>Szata roślinna Puszczy Białowieskiej</a:t>
            </a:r>
          </a:p>
        </p:txBody>
      </p:sp>
      <p:sp>
        <p:nvSpPr>
          <p:cNvPr id="3" name="Symbol zastępczy zawartości 2">
            <a:extLst>
              <a:ext uri="{FF2B5EF4-FFF2-40B4-BE49-F238E27FC236}">
                <a16:creationId xmlns:a16="http://schemas.microsoft.com/office/drawing/2014/main" id="{FA71852B-5ECB-45EE-AD1E-C1DD7CC31A83}"/>
              </a:ext>
            </a:extLst>
          </p:cNvPr>
          <p:cNvSpPr>
            <a:spLocks noGrp="1"/>
          </p:cNvSpPr>
          <p:nvPr>
            <p:ph sz="half" idx="1"/>
          </p:nvPr>
        </p:nvSpPr>
        <p:spPr>
          <a:xfrm>
            <a:off x="1020932" y="1994818"/>
            <a:ext cx="5014107" cy="4077508"/>
          </a:xfrm>
        </p:spPr>
        <p:txBody>
          <a:bodyPr>
            <a:normAutofit lnSpcReduction="10000"/>
          </a:bodyPr>
          <a:lstStyle/>
          <a:p>
            <a:r>
              <a:rPr lang="pl-PL" sz="1800" dirty="0">
                <a:effectLst/>
                <a:latin typeface="Arial" panose="020B0604020202020204" pitchFamily="34" charset="0"/>
                <a:ea typeface="Verdana" panose="020B0604030504040204" pitchFamily="34" charset="0"/>
                <a:cs typeface="Arial" panose="020B0604020202020204" pitchFamily="34" charset="0"/>
              </a:rPr>
              <a:t>Flora roślin naczyniowych Puszczy Białowieskiej liczy 1071 gatunków, w tym 26 gatunków drzewiastych, 35 gatunków krzewów, 14 gatunków krzewinek oraz 37 gatunków paprotników. Różne gatunki drzew osiągają znaczne wymiary: najwyższe świerki przekraczają wysokość 50 m, jesiony i lipy drobnolistne osiągają 43 m, a znana jako wysoki krzew wierzba iwa dorasta do 30 m. Najstarsze dęby mają 42 m wysokości, prawie 2,5 metra średnicy i wiek ponad 550 lat. Najbardziej charakterystycznym zbiorowiskiem leśnym w polskiej części Puszczy Białowieskiej jest grąd to jest wielogatunkowy las dębowo-grabowo-lipowy z udziałem klonu, świerka, jesionu i wiązu, porastający najżyźniejsze partie gleb brunatnych i gleb płowych. </a:t>
            </a:r>
            <a:endParaRPr lang="pl-PL" sz="1800" dirty="0">
              <a:latin typeface="Arial" panose="020B0604020202020204" pitchFamily="34" charset="0"/>
              <a:ea typeface="Verdana" panose="020B0604030504040204" pitchFamily="34" charset="0"/>
              <a:cs typeface="Arial" panose="020B0604020202020204" pitchFamily="34" charset="0"/>
            </a:endParaRPr>
          </a:p>
        </p:txBody>
      </p:sp>
      <p:pic>
        <p:nvPicPr>
          <p:cNvPr id="16" name="Symbol zastępczy zawartości 15">
            <a:extLst>
              <a:ext uri="{FF2B5EF4-FFF2-40B4-BE49-F238E27FC236}">
                <a16:creationId xmlns:a16="http://schemas.microsoft.com/office/drawing/2014/main" id="{407D13AF-1D58-4A74-998D-0B313543B90B}"/>
              </a:ext>
            </a:extLst>
          </p:cNvPr>
          <p:cNvPicPr>
            <a:picLocks noGrp="1" noChangeAspect="1"/>
          </p:cNvPicPr>
          <p:nvPr>
            <p:ph sz="half" idx="2"/>
          </p:nvPr>
        </p:nvPicPr>
        <p:blipFill>
          <a:blip r:embed="rId2"/>
          <a:stretch>
            <a:fillRect/>
          </a:stretch>
        </p:blipFill>
        <p:spPr>
          <a:xfrm>
            <a:off x="6156963" y="1994818"/>
            <a:ext cx="1770702" cy="1168663"/>
          </a:xfrm>
          <a:prstGeom prst="rect">
            <a:avLst/>
          </a:prstGeom>
        </p:spPr>
      </p:pic>
      <p:pic>
        <p:nvPicPr>
          <p:cNvPr id="17" name="Obraz 16">
            <a:extLst>
              <a:ext uri="{FF2B5EF4-FFF2-40B4-BE49-F238E27FC236}">
                <a16:creationId xmlns:a16="http://schemas.microsoft.com/office/drawing/2014/main" id="{2F4F2B91-66C2-4A4F-BBCD-921B0AFA4671}"/>
              </a:ext>
            </a:extLst>
          </p:cNvPr>
          <p:cNvPicPr>
            <a:picLocks noChangeAspect="1"/>
          </p:cNvPicPr>
          <p:nvPr/>
        </p:nvPicPr>
        <p:blipFill>
          <a:blip r:embed="rId3"/>
          <a:stretch>
            <a:fillRect/>
          </a:stretch>
        </p:blipFill>
        <p:spPr>
          <a:xfrm>
            <a:off x="8080505" y="1994818"/>
            <a:ext cx="1770702" cy="1168663"/>
          </a:xfrm>
          <a:prstGeom prst="rect">
            <a:avLst/>
          </a:prstGeom>
        </p:spPr>
      </p:pic>
      <p:pic>
        <p:nvPicPr>
          <p:cNvPr id="18" name="Obraz 17">
            <a:extLst>
              <a:ext uri="{FF2B5EF4-FFF2-40B4-BE49-F238E27FC236}">
                <a16:creationId xmlns:a16="http://schemas.microsoft.com/office/drawing/2014/main" id="{B92D5274-C9BA-4BA9-8E78-57F287CE4534}"/>
              </a:ext>
            </a:extLst>
          </p:cNvPr>
          <p:cNvPicPr>
            <a:picLocks noChangeAspect="1"/>
          </p:cNvPicPr>
          <p:nvPr/>
        </p:nvPicPr>
        <p:blipFill>
          <a:blip r:embed="rId4"/>
          <a:stretch>
            <a:fillRect/>
          </a:stretch>
        </p:blipFill>
        <p:spPr>
          <a:xfrm>
            <a:off x="10004048" y="1994818"/>
            <a:ext cx="1770702" cy="1168663"/>
          </a:xfrm>
          <a:prstGeom prst="rect">
            <a:avLst/>
          </a:prstGeom>
        </p:spPr>
      </p:pic>
      <p:pic>
        <p:nvPicPr>
          <p:cNvPr id="19" name="Obraz 18">
            <a:extLst>
              <a:ext uri="{FF2B5EF4-FFF2-40B4-BE49-F238E27FC236}">
                <a16:creationId xmlns:a16="http://schemas.microsoft.com/office/drawing/2014/main" id="{53561F1A-78AD-446B-93EF-EABE796488C1}"/>
              </a:ext>
            </a:extLst>
          </p:cNvPr>
          <p:cNvPicPr>
            <a:picLocks noChangeAspect="1"/>
          </p:cNvPicPr>
          <p:nvPr/>
        </p:nvPicPr>
        <p:blipFill>
          <a:blip r:embed="rId5"/>
          <a:stretch>
            <a:fillRect/>
          </a:stretch>
        </p:blipFill>
        <p:spPr>
          <a:xfrm>
            <a:off x="6168758" y="3429000"/>
            <a:ext cx="1623086" cy="2448154"/>
          </a:xfrm>
          <a:prstGeom prst="rect">
            <a:avLst/>
          </a:prstGeom>
        </p:spPr>
      </p:pic>
      <p:pic>
        <p:nvPicPr>
          <p:cNvPr id="20" name="Obraz 19">
            <a:extLst>
              <a:ext uri="{FF2B5EF4-FFF2-40B4-BE49-F238E27FC236}">
                <a16:creationId xmlns:a16="http://schemas.microsoft.com/office/drawing/2014/main" id="{4780B9FC-02F4-4BF1-9CBC-819282A7E305}"/>
              </a:ext>
            </a:extLst>
          </p:cNvPr>
          <p:cNvPicPr>
            <a:picLocks noChangeAspect="1"/>
          </p:cNvPicPr>
          <p:nvPr/>
        </p:nvPicPr>
        <p:blipFill>
          <a:blip r:embed="rId6"/>
          <a:stretch>
            <a:fillRect/>
          </a:stretch>
        </p:blipFill>
        <p:spPr>
          <a:xfrm>
            <a:off x="10440213" y="3491960"/>
            <a:ext cx="1334537" cy="2448155"/>
          </a:xfrm>
          <a:prstGeom prst="rect">
            <a:avLst/>
          </a:prstGeom>
        </p:spPr>
      </p:pic>
      <p:pic>
        <p:nvPicPr>
          <p:cNvPr id="23" name="Obraz 22">
            <a:extLst>
              <a:ext uri="{FF2B5EF4-FFF2-40B4-BE49-F238E27FC236}">
                <a16:creationId xmlns:a16="http://schemas.microsoft.com/office/drawing/2014/main" id="{0BA041C2-199D-4E81-B26B-93342EC2AA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7658" y="3752964"/>
            <a:ext cx="2219418" cy="1800225"/>
          </a:xfrm>
          <a:prstGeom prst="rect">
            <a:avLst/>
          </a:prstGeom>
        </p:spPr>
      </p:pic>
    </p:spTree>
    <p:extLst>
      <p:ext uri="{BB962C8B-B14F-4D97-AF65-F5344CB8AC3E}">
        <p14:creationId xmlns:p14="http://schemas.microsoft.com/office/powerpoint/2010/main" val="1331530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922122-F7E9-4DA2-B335-C74C2AEC54DB}"/>
              </a:ext>
            </a:extLst>
          </p:cNvPr>
          <p:cNvSpPr>
            <a:spLocks noGrp="1"/>
          </p:cNvSpPr>
          <p:nvPr>
            <p:ph type="title"/>
          </p:nvPr>
        </p:nvSpPr>
        <p:spPr>
          <a:xfrm>
            <a:off x="0" y="314395"/>
            <a:ext cx="12192000" cy="1450757"/>
          </a:xfrm>
        </p:spPr>
        <p:txBody>
          <a:bodyPr/>
          <a:lstStyle/>
          <a:p>
            <a:pPr algn="ctr"/>
            <a:r>
              <a:rPr lang="pl-PL" b="1" u="sng" dirty="0"/>
              <a:t>Świat zwierzęcy Puszczy Białowieskiej</a:t>
            </a:r>
          </a:p>
        </p:txBody>
      </p:sp>
      <p:sp>
        <p:nvSpPr>
          <p:cNvPr id="3" name="Symbol zastępczy zawartości 2">
            <a:extLst>
              <a:ext uri="{FF2B5EF4-FFF2-40B4-BE49-F238E27FC236}">
                <a16:creationId xmlns:a16="http://schemas.microsoft.com/office/drawing/2014/main" id="{27907C07-7078-4A68-8751-4B5B656342F8}"/>
              </a:ext>
            </a:extLst>
          </p:cNvPr>
          <p:cNvSpPr>
            <a:spLocks noGrp="1"/>
          </p:cNvSpPr>
          <p:nvPr>
            <p:ph sz="half" idx="1"/>
          </p:nvPr>
        </p:nvSpPr>
        <p:spPr>
          <a:xfrm>
            <a:off x="1097278" y="1916360"/>
            <a:ext cx="5134845" cy="3952733"/>
          </a:xfrm>
        </p:spPr>
        <p:txBody>
          <a:bodyPr>
            <a:normAutofit fontScale="92500" lnSpcReduction="10000"/>
          </a:bodyPr>
          <a:lstStyle/>
          <a:p>
            <a:r>
              <a:rPr lang="pl-PL" sz="1900" dirty="0">
                <a:effectLst/>
                <a:latin typeface="Arial" panose="020B0604020202020204" pitchFamily="34" charset="0"/>
                <a:ea typeface="Verdana" panose="020B0604030504040204" pitchFamily="34" charset="0"/>
                <a:cs typeface="Arial" panose="020B0604020202020204" pitchFamily="34" charset="0"/>
              </a:rPr>
              <a:t>Fauna Puszczy Białowieskiej jest szacowana na około 20 tysięcy gatunków. </a:t>
            </a:r>
            <a:r>
              <a:rPr lang="pl-PL" sz="1900" dirty="0">
                <a:latin typeface="Arial" panose="020B0604020202020204" pitchFamily="34" charset="0"/>
                <a:ea typeface="Verdana" panose="020B0604030504040204" pitchFamily="34" charset="0"/>
                <a:cs typeface="Arial" panose="020B0604020202020204" pitchFamily="34" charset="0"/>
              </a:rPr>
              <a:t>W</a:t>
            </a:r>
            <a:r>
              <a:rPr lang="pl-PL" sz="1900" dirty="0">
                <a:effectLst/>
                <a:latin typeface="Arial" panose="020B0604020202020204" pitchFamily="34" charset="0"/>
                <a:ea typeface="Verdana" panose="020B0604030504040204" pitchFamily="34" charset="0"/>
                <a:cs typeface="Arial" panose="020B0604020202020204" pitchFamily="34" charset="0"/>
              </a:rPr>
              <a:t>ystępuje ponad 11500 gatunków zwierząt. Dominują bezkręgowce, których stwierdzono 11300 gatunków, w tym prawie 8800 gatunków owadów. Występuje w Puszczy ponad 2700 gatunków chrząszczy, 1800 gatunków błonkówek, 1500 gatunków motyli i 1700 gatunków muchówek. </a:t>
            </a:r>
          </a:p>
          <a:p>
            <a:r>
              <a:rPr lang="pl-PL" sz="1900" dirty="0">
                <a:effectLst/>
                <a:latin typeface="Arial" panose="020B0604020202020204" pitchFamily="34" charset="0"/>
                <a:ea typeface="Verdana" panose="020B0604030504040204" pitchFamily="34" charset="0"/>
                <a:cs typeface="Arial" panose="020B0604020202020204" pitchFamily="34" charset="0"/>
              </a:rPr>
              <a:t>W Puszczy Białowieskiej występuje najbogatsza w Polsce fauna ssaków drapieżnych, poczynając od najmniejszych łasicy, gronostaja, tchórza, kuny: kamionki         i tumaka, poprzez związane  z wodą wydrę        i norkę amerykańska, po lisa, rysia    i wilka.      Z pierwotnego składu ssaków kopytnych żyją nadal: dzik, sarna, jeleń, łoś i restytuowany żubr. </a:t>
            </a:r>
          </a:p>
          <a:p>
            <a:endParaRPr lang="pl-PL" dirty="0"/>
          </a:p>
        </p:txBody>
      </p:sp>
      <p:pic>
        <p:nvPicPr>
          <p:cNvPr id="5" name="Symbol zastępczy zawartości 4">
            <a:extLst>
              <a:ext uri="{FF2B5EF4-FFF2-40B4-BE49-F238E27FC236}">
                <a16:creationId xmlns:a16="http://schemas.microsoft.com/office/drawing/2014/main" id="{951B1E07-CE08-4637-908A-57927C16ECC0}"/>
              </a:ext>
            </a:extLst>
          </p:cNvPr>
          <p:cNvPicPr>
            <a:picLocks noGrp="1" noChangeAspect="1"/>
          </p:cNvPicPr>
          <p:nvPr>
            <p:ph sz="half" idx="2"/>
          </p:nvPr>
        </p:nvPicPr>
        <p:blipFill>
          <a:blip r:embed="rId2"/>
          <a:stretch>
            <a:fillRect/>
          </a:stretch>
        </p:blipFill>
        <p:spPr>
          <a:xfrm>
            <a:off x="6565407" y="1873776"/>
            <a:ext cx="1607302" cy="1063656"/>
          </a:xfrm>
          <a:prstGeom prst="rect">
            <a:avLst/>
          </a:prstGeom>
        </p:spPr>
      </p:pic>
      <p:pic>
        <p:nvPicPr>
          <p:cNvPr id="6" name="Obraz 5">
            <a:extLst>
              <a:ext uri="{FF2B5EF4-FFF2-40B4-BE49-F238E27FC236}">
                <a16:creationId xmlns:a16="http://schemas.microsoft.com/office/drawing/2014/main" id="{53AF16CB-7A7D-46BA-9BF4-893FE0102B16}"/>
              </a:ext>
            </a:extLst>
          </p:cNvPr>
          <p:cNvPicPr>
            <a:picLocks noChangeAspect="1"/>
          </p:cNvPicPr>
          <p:nvPr/>
        </p:nvPicPr>
        <p:blipFill>
          <a:blip r:embed="rId3"/>
          <a:stretch>
            <a:fillRect/>
          </a:stretch>
        </p:blipFill>
        <p:spPr>
          <a:xfrm>
            <a:off x="10248199" y="1916361"/>
            <a:ext cx="1404404" cy="1053303"/>
          </a:xfrm>
          <a:prstGeom prst="rect">
            <a:avLst/>
          </a:prstGeom>
        </p:spPr>
      </p:pic>
      <p:pic>
        <p:nvPicPr>
          <p:cNvPr id="7" name="Obraz 6">
            <a:extLst>
              <a:ext uri="{FF2B5EF4-FFF2-40B4-BE49-F238E27FC236}">
                <a16:creationId xmlns:a16="http://schemas.microsoft.com/office/drawing/2014/main" id="{EFEA4A57-2F1E-4E74-80F0-1009928CB93A}"/>
              </a:ext>
            </a:extLst>
          </p:cNvPr>
          <p:cNvPicPr>
            <a:picLocks noChangeAspect="1"/>
          </p:cNvPicPr>
          <p:nvPr/>
        </p:nvPicPr>
        <p:blipFill>
          <a:blip r:embed="rId4"/>
          <a:stretch>
            <a:fillRect/>
          </a:stretch>
        </p:blipFill>
        <p:spPr>
          <a:xfrm>
            <a:off x="8406803" y="1873776"/>
            <a:ext cx="1607302" cy="1095888"/>
          </a:xfrm>
          <a:prstGeom prst="rect">
            <a:avLst/>
          </a:prstGeom>
        </p:spPr>
      </p:pic>
      <p:pic>
        <p:nvPicPr>
          <p:cNvPr id="9" name="Obraz 8">
            <a:extLst>
              <a:ext uri="{FF2B5EF4-FFF2-40B4-BE49-F238E27FC236}">
                <a16:creationId xmlns:a16="http://schemas.microsoft.com/office/drawing/2014/main" id="{1AB9012B-3BD9-4ED2-A984-8EB73F33EE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0854" y="3166439"/>
            <a:ext cx="1607302" cy="1200118"/>
          </a:xfrm>
          <a:prstGeom prst="rect">
            <a:avLst/>
          </a:prstGeom>
        </p:spPr>
      </p:pic>
      <p:pic>
        <p:nvPicPr>
          <p:cNvPr id="10" name="Obraz 9">
            <a:extLst>
              <a:ext uri="{FF2B5EF4-FFF2-40B4-BE49-F238E27FC236}">
                <a16:creationId xmlns:a16="http://schemas.microsoft.com/office/drawing/2014/main" id="{D986D6A8-434E-458A-A02E-E52B5EF53A52}"/>
              </a:ext>
            </a:extLst>
          </p:cNvPr>
          <p:cNvPicPr>
            <a:picLocks noChangeAspect="1"/>
          </p:cNvPicPr>
          <p:nvPr/>
        </p:nvPicPr>
        <p:blipFill>
          <a:blip r:embed="rId6"/>
          <a:stretch>
            <a:fillRect/>
          </a:stretch>
        </p:blipFill>
        <p:spPr>
          <a:xfrm>
            <a:off x="10256484" y="4514472"/>
            <a:ext cx="1172501" cy="1379943"/>
          </a:xfrm>
          <a:prstGeom prst="rect">
            <a:avLst/>
          </a:prstGeom>
        </p:spPr>
      </p:pic>
      <p:pic>
        <p:nvPicPr>
          <p:cNvPr id="11" name="Obraz 10">
            <a:extLst>
              <a:ext uri="{FF2B5EF4-FFF2-40B4-BE49-F238E27FC236}">
                <a16:creationId xmlns:a16="http://schemas.microsoft.com/office/drawing/2014/main" id="{97D34E40-8ECC-43EC-8EE4-175154A7659C}"/>
              </a:ext>
            </a:extLst>
          </p:cNvPr>
          <p:cNvPicPr>
            <a:picLocks noChangeAspect="1"/>
          </p:cNvPicPr>
          <p:nvPr/>
        </p:nvPicPr>
        <p:blipFill>
          <a:blip r:embed="rId7"/>
          <a:stretch>
            <a:fillRect/>
          </a:stretch>
        </p:blipFill>
        <p:spPr>
          <a:xfrm>
            <a:off x="10224656" y="3313256"/>
            <a:ext cx="1548809" cy="1022214"/>
          </a:xfrm>
          <a:prstGeom prst="rect">
            <a:avLst/>
          </a:prstGeom>
        </p:spPr>
      </p:pic>
      <p:pic>
        <p:nvPicPr>
          <p:cNvPr id="12" name="Obraz 11">
            <a:extLst>
              <a:ext uri="{FF2B5EF4-FFF2-40B4-BE49-F238E27FC236}">
                <a16:creationId xmlns:a16="http://schemas.microsoft.com/office/drawing/2014/main" id="{CD47D8D2-619D-4294-9968-8DC34B37241F}"/>
              </a:ext>
            </a:extLst>
          </p:cNvPr>
          <p:cNvPicPr>
            <a:picLocks noChangeAspect="1"/>
          </p:cNvPicPr>
          <p:nvPr/>
        </p:nvPicPr>
        <p:blipFill>
          <a:blip r:embed="rId8"/>
          <a:stretch>
            <a:fillRect/>
          </a:stretch>
        </p:blipFill>
        <p:spPr>
          <a:xfrm>
            <a:off x="6557121" y="4668975"/>
            <a:ext cx="1607302" cy="1200119"/>
          </a:xfrm>
          <a:prstGeom prst="rect">
            <a:avLst/>
          </a:prstGeom>
        </p:spPr>
      </p:pic>
      <p:pic>
        <p:nvPicPr>
          <p:cNvPr id="13" name="Obraz 12">
            <a:extLst>
              <a:ext uri="{FF2B5EF4-FFF2-40B4-BE49-F238E27FC236}">
                <a16:creationId xmlns:a16="http://schemas.microsoft.com/office/drawing/2014/main" id="{1AB1468B-C909-4B02-B8A6-8F831637CD01}"/>
              </a:ext>
            </a:extLst>
          </p:cNvPr>
          <p:cNvPicPr>
            <a:picLocks noChangeAspect="1"/>
          </p:cNvPicPr>
          <p:nvPr/>
        </p:nvPicPr>
        <p:blipFill>
          <a:blip r:embed="rId9"/>
          <a:stretch>
            <a:fillRect/>
          </a:stretch>
        </p:blipFill>
        <p:spPr>
          <a:xfrm>
            <a:off x="8412497" y="4815791"/>
            <a:ext cx="1595913" cy="1053303"/>
          </a:xfrm>
          <a:prstGeom prst="rect">
            <a:avLst/>
          </a:prstGeom>
        </p:spPr>
      </p:pic>
      <p:pic>
        <p:nvPicPr>
          <p:cNvPr id="14" name="Obraz 13">
            <a:extLst>
              <a:ext uri="{FF2B5EF4-FFF2-40B4-BE49-F238E27FC236}">
                <a16:creationId xmlns:a16="http://schemas.microsoft.com/office/drawing/2014/main" id="{8BA6C21C-7B9C-4F13-B16E-6D94354C89FB}"/>
              </a:ext>
            </a:extLst>
          </p:cNvPr>
          <p:cNvPicPr>
            <a:picLocks noChangeAspect="1"/>
          </p:cNvPicPr>
          <p:nvPr/>
        </p:nvPicPr>
        <p:blipFill>
          <a:blip r:embed="rId10"/>
          <a:stretch>
            <a:fillRect/>
          </a:stretch>
        </p:blipFill>
        <p:spPr>
          <a:xfrm>
            <a:off x="8403450" y="3313255"/>
            <a:ext cx="1595912" cy="1053302"/>
          </a:xfrm>
          <a:prstGeom prst="rect">
            <a:avLst/>
          </a:prstGeom>
        </p:spPr>
      </p:pic>
    </p:spTree>
    <p:extLst>
      <p:ext uri="{BB962C8B-B14F-4D97-AF65-F5344CB8AC3E}">
        <p14:creationId xmlns:p14="http://schemas.microsoft.com/office/powerpoint/2010/main" val="196058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392F87-C145-4A4C-806F-06FFA6E2115A}"/>
              </a:ext>
            </a:extLst>
          </p:cNvPr>
          <p:cNvSpPr>
            <a:spLocks noGrp="1"/>
          </p:cNvSpPr>
          <p:nvPr>
            <p:ph type="title"/>
          </p:nvPr>
        </p:nvSpPr>
        <p:spPr>
          <a:xfrm>
            <a:off x="0" y="286603"/>
            <a:ext cx="12192000" cy="1450757"/>
          </a:xfrm>
        </p:spPr>
        <p:txBody>
          <a:bodyPr/>
          <a:lstStyle/>
          <a:p>
            <a:pPr algn="ctr"/>
            <a:r>
              <a:rPr lang="pl-PL" b="1" u="sng" dirty="0"/>
              <a:t>Kraina żubra </a:t>
            </a:r>
          </a:p>
        </p:txBody>
      </p:sp>
      <p:sp>
        <p:nvSpPr>
          <p:cNvPr id="4" name="Symbol zastępczy zawartości 3">
            <a:extLst>
              <a:ext uri="{FF2B5EF4-FFF2-40B4-BE49-F238E27FC236}">
                <a16:creationId xmlns:a16="http://schemas.microsoft.com/office/drawing/2014/main" id="{56C132CD-3EC4-40AB-B4EA-BB7D0C97C4DA}"/>
              </a:ext>
            </a:extLst>
          </p:cNvPr>
          <p:cNvSpPr>
            <a:spLocks noGrp="1"/>
          </p:cNvSpPr>
          <p:nvPr>
            <p:ph sz="half" idx="1"/>
          </p:nvPr>
        </p:nvSpPr>
        <p:spPr>
          <a:xfrm>
            <a:off x="1242874" y="1845734"/>
            <a:ext cx="5027251" cy="4023360"/>
          </a:xfrm>
        </p:spPr>
        <p:txBody>
          <a:bodyPr>
            <a:noAutofit/>
          </a:bodyPr>
          <a:lstStyle/>
          <a:p>
            <a:r>
              <a:rPr lang="pl-PL" sz="1600" dirty="0">
                <a:latin typeface="Arial" panose="020B0604020202020204" pitchFamily="34" charset="0"/>
                <a:cs typeface="Arial" panose="020B0604020202020204" pitchFamily="34" charset="0"/>
              </a:rPr>
              <a:t>Puszcza Białowieska jest obecnie największą ostoja żubra nizinnego na świecie, gdyż zasiedla ją ponad 700 osobników żyjących w zachodniej (polskiej) i wschodniej (białoruskiej) części Puszczy. Liczba żubrów w Puszczy jest obecnie podobna do ich liczebności sprzed I wojny światowej. W obu częściach Puszczy Białowieskiej jest prowadzona hodowla rezerwatowa (zamknięta) i bytują dwie wolno żyjące populacje. Hodowla rezerwatowa prowadzona jest w Białowieży od 1929 roku. W pierwszych latach hodowli zamkniętej podjęto próbę odrodzenia gatunku przez wzrost liczebności oraz odpowiedni dobór zwierząt o znanym pochodzeniu. Ta forma hodowli jest kontynuowana do dnia dzisiejszego. W rezerwatach w Białowieży przebywa około 30 żubrów. Mimo niewątpliwych osiągnięć w restytucji żubrów należy pamiętać, że są one ciągle gatunkiem zagrożonym. Żubry nie są w stanie egzystować w obecnych warunkach przyrodniczych bez specjalnej ochrony i opieki człowieka.</a:t>
            </a:r>
          </a:p>
        </p:txBody>
      </p:sp>
      <p:pic>
        <p:nvPicPr>
          <p:cNvPr id="6" name="Symbol zastępczy zawartości 5">
            <a:extLst>
              <a:ext uri="{FF2B5EF4-FFF2-40B4-BE49-F238E27FC236}">
                <a16:creationId xmlns:a16="http://schemas.microsoft.com/office/drawing/2014/main" id="{1596E940-BE52-4DD0-83EA-03B7C2F01012}"/>
              </a:ext>
            </a:extLst>
          </p:cNvPr>
          <p:cNvPicPr>
            <a:picLocks noGrp="1" noChangeAspect="1"/>
          </p:cNvPicPr>
          <p:nvPr>
            <p:ph sz="half" idx="2"/>
          </p:nvPr>
        </p:nvPicPr>
        <p:blipFill>
          <a:blip r:embed="rId2"/>
          <a:stretch>
            <a:fillRect/>
          </a:stretch>
        </p:blipFill>
        <p:spPr>
          <a:xfrm>
            <a:off x="6414670" y="1832661"/>
            <a:ext cx="3013413" cy="1687511"/>
          </a:xfrm>
          <a:prstGeom prst="rect">
            <a:avLst/>
          </a:prstGeom>
        </p:spPr>
      </p:pic>
      <p:pic>
        <p:nvPicPr>
          <p:cNvPr id="7" name="Obraz 6">
            <a:extLst>
              <a:ext uri="{FF2B5EF4-FFF2-40B4-BE49-F238E27FC236}">
                <a16:creationId xmlns:a16="http://schemas.microsoft.com/office/drawing/2014/main" id="{B2BA0ED2-90AE-4B71-90C9-D8798A2F736E}"/>
              </a:ext>
            </a:extLst>
          </p:cNvPr>
          <p:cNvPicPr>
            <a:picLocks noChangeAspect="1"/>
          </p:cNvPicPr>
          <p:nvPr/>
        </p:nvPicPr>
        <p:blipFill>
          <a:blip r:embed="rId3"/>
          <a:stretch>
            <a:fillRect/>
          </a:stretch>
        </p:blipFill>
        <p:spPr>
          <a:xfrm>
            <a:off x="9572625" y="2985876"/>
            <a:ext cx="2619375" cy="1743075"/>
          </a:xfrm>
          <a:prstGeom prst="rect">
            <a:avLst/>
          </a:prstGeom>
        </p:spPr>
      </p:pic>
      <p:pic>
        <p:nvPicPr>
          <p:cNvPr id="8" name="Obraz 7">
            <a:extLst>
              <a:ext uri="{FF2B5EF4-FFF2-40B4-BE49-F238E27FC236}">
                <a16:creationId xmlns:a16="http://schemas.microsoft.com/office/drawing/2014/main" id="{FF432B05-E78F-49EE-AF21-5FDCA7DA0009}"/>
              </a:ext>
            </a:extLst>
          </p:cNvPr>
          <p:cNvPicPr>
            <a:picLocks noChangeAspect="1"/>
          </p:cNvPicPr>
          <p:nvPr/>
        </p:nvPicPr>
        <p:blipFill>
          <a:blip r:embed="rId4"/>
          <a:stretch>
            <a:fillRect/>
          </a:stretch>
        </p:blipFill>
        <p:spPr>
          <a:xfrm>
            <a:off x="6414669" y="4181583"/>
            <a:ext cx="3013413" cy="1687511"/>
          </a:xfrm>
          <a:prstGeom prst="rect">
            <a:avLst/>
          </a:prstGeom>
        </p:spPr>
      </p:pic>
    </p:spTree>
    <p:extLst>
      <p:ext uri="{BB962C8B-B14F-4D97-AF65-F5344CB8AC3E}">
        <p14:creationId xmlns:p14="http://schemas.microsoft.com/office/powerpoint/2010/main" val="2093156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Retrospekcja">
  <a:themeElements>
    <a:clrScheme name="Retrospekc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c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1174</TotalTime>
  <Words>2556</Words>
  <Application>Microsoft Office PowerPoint</Application>
  <PresentationFormat>Panoramiczny</PresentationFormat>
  <Paragraphs>83</Paragraphs>
  <Slides>20</Slides>
  <Notes>0</Notes>
  <HiddenSlides>0</HiddenSlides>
  <MMClips>1</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20</vt:i4>
      </vt:variant>
    </vt:vector>
  </HeadingPairs>
  <TitlesOfParts>
    <vt:vector size="25" baseType="lpstr">
      <vt:lpstr>Arial</vt:lpstr>
      <vt:lpstr>Calibri</vt:lpstr>
      <vt:lpstr>Calibri Light</vt:lpstr>
      <vt:lpstr>Tahoma</vt:lpstr>
      <vt:lpstr>Retrospekcja</vt:lpstr>
      <vt:lpstr>  Puszcza Białowieska   – ostatni taki las w Europie.</vt:lpstr>
      <vt:lpstr>Puszcza Białowieska </vt:lpstr>
      <vt:lpstr>Historia Puszczy Białowieskiej</vt:lpstr>
      <vt:lpstr> Hydrologia Puszczy </vt:lpstr>
      <vt:lpstr>Klimat </vt:lpstr>
      <vt:lpstr>Ukształtowanie terenu</vt:lpstr>
      <vt:lpstr>Szata roślinna Puszczy Białowieskiej</vt:lpstr>
      <vt:lpstr>Świat zwierzęcy Puszczy Białowieskiej</vt:lpstr>
      <vt:lpstr>Kraina żubra </vt:lpstr>
      <vt:lpstr>  Zagrożenia       Puszczy Białowieskiej</vt:lpstr>
      <vt:lpstr>Zmiany klimatyczne a konsekwencje przyrodnicze w Puszczy Białowieskiej</vt:lpstr>
      <vt:lpstr>Prognozy dotyczące zmian klimatu</vt:lpstr>
      <vt:lpstr>Przykładowe zmiany klimatu na:</vt:lpstr>
      <vt:lpstr>Szokujące dane !</vt:lpstr>
      <vt:lpstr>Dane z ostatnich lat:</vt:lpstr>
      <vt:lpstr>Puszczy Białowieskiej nie może zniszczyć człowiek !</vt:lpstr>
      <vt:lpstr>Puszcza Białowieska powinna być chroniona?</vt:lpstr>
      <vt:lpstr>    Źródła:</vt:lpstr>
      <vt:lpstr>Dziękuję za uwagę.</vt:lpstr>
      <vt:lpstr>    Autor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Prastara puszcza i oddziaływanie człowieka i zjawisk pogodowych</dc:title>
  <dc:creator>Krzysztof</dc:creator>
  <cp:lastModifiedBy>Karol Terlecki</cp:lastModifiedBy>
  <cp:revision>79</cp:revision>
  <dcterms:created xsi:type="dcterms:W3CDTF">2021-04-11T17:13:55Z</dcterms:created>
  <dcterms:modified xsi:type="dcterms:W3CDTF">2021-04-16T13:40:44Z</dcterms:modified>
</cp:coreProperties>
</file>